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21"/>
  </p:handoutMasterIdLst>
  <p:sldIdLst>
    <p:sldId id="11088003" r:id="rId3"/>
    <p:sldId id="11088093" r:id="rId4"/>
    <p:sldId id="11088094" r:id="rId5"/>
    <p:sldId id="11088004" r:id="rId7"/>
    <p:sldId id="11088045" r:id="rId8"/>
    <p:sldId id="11088078" r:id="rId9"/>
    <p:sldId id="11088079" r:id="rId10"/>
    <p:sldId id="11088081" r:id="rId11"/>
    <p:sldId id="11088073" r:id="rId12"/>
    <p:sldId id="11088080" r:id="rId13"/>
    <p:sldId id="11088095" r:id="rId14"/>
    <p:sldId id="11088075" r:id="rId15"/>
    <p:sldId id="11088076" r:id="rId16"/>
    <p:sldId id="11088096" r:id="rId17"/>
    <p:sldId id="11088082" r:id="rId18"/>
    <p:sldId id="11088090" r:id="rId19"/>
    <p:sldId id="11088083" r:id="rId20"/>
  </p:sldIdLst>
  <p:sldSz cx="24384000" cy="13715365"/>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ACFF"/>
    <a:srgbClr val="6CD0FF"/>
    <a:srgbClr val="FFD966"/>
    <a:srgbClr val="C11A25"/>
    <a:srgbClr val="BF1A25"/>
    <a:srgbClr val="C839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82" d="100"/>
          <a:sy n="82" d="100"/>
        </p:scale>
        <p:origin x="664" y="184"/>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9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9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9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9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多维情感均衡问题：通过数据分析，我们发现训练数据集存在明显的情感强度不均衡现象，同时在经过加权损失函数修正之后还发现测试集与训练集之中存在数据</a:t>
            </a:r>
            <a:endParaRPr lang="zh-CN" altLang="en-US"/>
          </a:p>
          <a:p>
            <a:r>
              <a:rPr lang="zh-CN" altLang="en-US"/>
              <a:t>尺度不一致的问题。</a:t>
            </a:r>
            <a:endParaRPr lang="en-US" altLang="zh-CN"/>
          </a:p>
          <a:p>
            <a:r>
              <a:rPr lang="en-US" altLang="zh-CN"/>
              <a:t>0-1</a:t>
            </a:r>
            <a:r>
              <a:rPr lang="zh-CN" altLang="en-US"/>
              <a:t>情感</a:t>
            </a:r>
            <a:r>
              <a:rPr lang="zh-CN" altLang="en-US"/>
              <a:t>均衡问题：经过实验，我们发现训练集存在极度样本不均衡，这容易让网络很容易学到不是我们想要的结果。为了验证这种情况，我们提交了一份label全为0,0,0,0,0,0的结果作为BaseLine。</a:t>
            </a:r>
            <a:endParaRPr lang="zh-CN" altLang="en-US"/>
          </a:p>
          <a:p>
            <a:r>
              <a:rPr lang="en-US" altLang="zh-CN"/>
              <a:t>——————————————————————————————————————</a:t>
            </a:r>
            <a:endParaRPr lang="en-US" altLang="zh-CN"/>
          </a:p>
          <a:p>
            <a:r>
              <a:rPr lang="zh-CN" altLang="en-US" b="1"/>
              <a:t>结论：任务很难，数据不是很好，只能尽力而为</a:t>
            </a:r>
            <a:endParaRPr lang="zh-CN" altLang="en-US" b="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多维情感均衡问题：通过数据分析，我们发现训练数据集存在明显的情感强度不均衡现象，同时在经过加权损失函数修正之后还发现测试集与训练集之中存在数据</a:t>
            </a:r>
            <a:endParaRPr lang="zh-CN" altLang="en-US"/>
          </a:p>
          <a:p>
            <a:r>
              <a:rPr lang="zh-CN" altLang="en-US"/>
              <a:t>尺度不一致的问题。</a:t>
            </a:r>
            <a:endParaRPr lang="en-US" altLang="zh-CN"/>
          </a:p>
          <a:p>
            <a:r>
              <a:rPr lang="en-US" altLang="zh-CN"/>
              <a:t>0-1</a:t>
            </a:r>
            <a:r>
              <a:rPr lang="zh-CN" altLang="en-US"/>
              <a:t>情感</a:t>
            </a:r>
            <a:r>
              <a:rPr lang="zh-CN" altLang="en-US"/>
              <a:t>均衡问题：经过实验，我们发现训练集存在极度样本不均衡，这容易让网络很容易学到不是我们想要的结果。为了验证这种情况，我们提交了一份label全为0,0,0,0,0,0的结果作为BaseLine。</a:t>
            </a:r>
            <a:endParaRPr lang="zh-CN" altLang="en-US"/>
          </a:p>
          <a:p>
            <a:r>
              <a:rPr lang="en-US" altLang="zh-CN"/>
              <a:t>——————————————————————————————————————</a:t>
            </a:r>
            <a:endParaRPr lang="en-US" altLang="zh-CN"/>
          </a:p>
          <a:p>
            <a:r>
              <a:rPr lang="zh-CN" altLang="en-US" b="1"/>
              <a:t>结论：任务很难，数据不是很好，只能尽力而为</a:t>
            </a:r>
            <a:endParaRPr lang="zh-CN" altLang="en-US"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r>
              <a:rPr lang="en-US" altLang="zh-CN"/>
              <a:t>1</a:t>
            </a:r>
            <a:r>
              <a:rPr lang="zh-CN" altLang="en-US"/>
              <a:t>）参数量较少的</a:t>
            </a:r>
            <a:r>
              <a:rPr lang="en-US" altLang="zh-CN"/>
              <a:t>P</a:t>
            </a:r>
            <a:r>
              <a:rPr lang="zh-CN" altLang="en-US"/>
              <a:t>-</a:t>
            </a:r>
            <a:r>
              <a:rPr lang="en-US" altLang="zh-CN"/>
              <a:t>Net</a:t>
            </a:r>
            <a:r>
              <a:rPr lang="zh-CN" altLang="en-US"/>
              <a:t>筛选可能存在人脸的区域，生成大量候选框
（</a:t>
            </a:r>
            <a:r>
              <a:rPr lang="en-US" altLang="zh-CN"/>
              <a:t>2</a:t>
            </a:r>
            <a:r>
              <a:rPr lang="zh-CN" altLang="en-US"/>
              <a:t>）</a:t>
            </a:r>
            <a:r>
              <a:rPr lang="en-US" altLang="zh-CN"/>
              <a:t>R</a:t>
            </a:r>
            <a:r>
              <a:rPr lang="zh-CN" altLang="en-US"/>
              <a:t>-</a:t>
            </a:r>
            <a:r>
              <a:rPr lang="en-US" altLang="zh-CN"/>
              <a:t>Net</a:t>
            </a:r>
            <a:r>
              <a:rPr lang="zh-CN" altLang="en-US"/>
              <a:t>，</a:t>
            </a:r>
            <a:r>
              <a:rPr lang="en-US" altLang="zh-CN"/>
              <a:t>O</a:t>
            </a:r>
            <a:r>
              <a:rPr lang="zh-CN" altLang="en-US"/>
              <a:t>-</a:t>
            </a:r>
            <a:r>
              <a:rPr lang="en-US" altLang="zh-CN"/>
              <a:t>Net</a:t>
            </a:r>
            <a:r>
              <a:rPr lang="zh-CN" altLang="en-US"/>
              <a:t>负责更精细的候选框选择，过滤只关注局部人脸的候选框。
（</a:t>
            </a:r>
            <a:r>
              <a:rPr lang="en-US" altLang="zh-CN"/>
              <a:t>3</a:t>
            </a:r>
            <a:r>
              <a:rPr lang="zh-CN" altLang="en-US"/>
              <a:t>）在每个阶段都会通过</a:t>
            </a:r>
            <a:r>
              <a:rPr lang="en-US" altLang="zh-CN"/>
              <a:t>NMS</a:t>
            </a:r>
            <a:r>
              <a:rPr lang="zh-CN" altLang="en-US"/>
              <a:t>合并重叠度较高的候选框，最终经过</a:t>
            </a:r>
            <a:r>
              <a:rPr lang="en-US" altLang="zh-CN"/>
              <a:t>Bouding box regression</a:t>
            </a:r>
            <a:r>
              <a:rPr lang="zh-CN" altLang="en-US"/>
              <a:t>生成精确的候选框。</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r>
              <a:rPr lang="en-US" altLang="zh-CN"/>
              <a:t>1</a:t>
            </a:r>
            <a:r>
              <a:rPr lang="zh-CN" altLang="en-US"/>
              <a:t>）数据集准备我们以</a:t>
            </a:r>
            <a:r>
              <a:rPr lang="en-US" altLang="zh-CN"/>
              <a:t>CNNFace</a:t>
            </a:r>
            <a:r>
              <a:rPr lang="zh-CN" altLang="en-US"/>
              <a:t>-</a:t>
            </a:r>
            <a:r>
              <a:rPr lang="en-US" altLang="zh-CN"/>
              <a:t>Point</a:t>
            </a:r>
            <a:r>
              <a:rPr lang="zh-CN" altLang="en-US"/>
              <a:t>，</a:t>
            </a:r>
            <a:r>
              <a:rPr lang="en-US" altLang="zh-CN"/>
              <a:t>WILDER_FACE</a:t>
            </a:r>
            <a:r>
              <a:rPr lang="zh-CN" altLang="en-US"/>
              <a:t>作为训练集进行训练，每张图片均提供了 眼睛、鼻子、嘴巴（</a:t>
            </a:r>
            <a:r>
              <a:rPr lang="en-US" altLang="zh-CN"/>
              <a:t>landmarks annotation</a:t>
            </a:r>
            <a:r>
              <a:rPr lang="zh-CN" altLang="en-US"/>
              <a:t>）与人脸位置（</a:t>
            </a:r>
            <a:r>
              <a:rPr lang="en-US" altLang="zh-CN"/>
              <a:t>bounding box</a:t>
            </a:r>
            <a:r>
              <a:rPr lang="zh-CN" altLang="en-US"/>
              <a:t>）的标签。
（</a:t>
            </a:r>
            <a:r>
              <a:rPr lang="en-US" altLang="zh-CN"/>
              <a:t>2</a:t>
            </a:r>
            <a:r>
              <a:rPr lang="zh-CN" altLang="en-US"/>
              <a:t>）在真实图片下进行测试，可以看到</a:t>
            </a:r>
            <a:r>
              <a:rPr lang="en-US" altLang="zh-CN"/>
              <a:t>MTCNN</a:t>
            </a:r>
            <a:r>
              <a:rPr lang="zh-CN" altLang="en-US"/>
              <a:t>能够完整地检测人脸位置。
（</a:t>
            </a:r>
            <a:r>
              <a:rPr lang="en-US" altLang="zh-CN"/>
              <a:t>3</a:t>
            </a:r>
            <a:r>
              <a:rPr lang="zh-CN" altLang="en-US"/>
              <a:t>）</a:t>
            </a:r>
            <a:r>
              <a:rPr lang="en-US" altLang="zh-CN"/>
              <a:t>**</a:t>
            </a:r>
            <a:r>
              <a:rPr lang="zh-CN" altLang="en-US"/>
              <a:t>不过在测试过程中也发现</a:t>
            </a:r>
            <a:r>
              <a:rPr lang="en-US" altLang="zh-CN"/>
              <a:t>**</a:t>
            </a:r>
            <a:r>
              <a:rPr lang="zh-CN" altLang="en-US"/>
              <a:t>由于训练数据中黑人的数据较少，因而算法无法很好地对黑人进行检测。因此，我们会在算法无法检测时适当提高图片亮度以解决数据集存在的人种歧视问题。</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defTabSz="0">
              <a:buClrTx/>
              <a:buSzTx/>
              <a:buFontTx/>
            </a:pPr>
            <a:r>
              <a:rPr>
                <a:cs typeface="+mn-lt"/>
                <a:sym typeface="+mn-ea"/>
              </a:rPr>
              <a:t>两类的线性判别问题可以看做所有的样本投影到一个方向（或者说是一个维度空间中），然后再这个空间中确定一个分类的阈值。过这个阈值点且与投影方向垂直的超平面就是分类面。判别思路是选择投影方向，使得投影后两类相隔尽可能远，类内又尽可能聚集（类间方差最大，类内方差最小）。</a:t>
            </a:r>
            <a:endParaRPr lang="zh-CN" altLang="en-US"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等线" panose="02010600030101010101" charset="-122"/>
                <a:ea typeface="等线" panose="02010600030101010101" charset="-122"/>
                <a:cs typeface="等线" panose="02010600030101010101" charset="-122"/>
                <a:sym typeface="+mn-ea"/>
              </a:rPr>
              <a:t>这两种传统算法对数据集要求较高，并且均为光照敏感类算法，在不同数据集上使用同样的参数可能无法得到最好的效果（甚至很差），需要首先确定最佳参数以及核函数</a:t>
            </a:r>
            <a:endParaRPr lang="zh-CN" altLang="en-US">
              <a:latin typeface="等线" panose="02010600030101010101" charset="-122"/>
              <a:ea typeface="等线" panose="02010600030101010101" charset="-122"/>
              <a:cs typeface="等线" panose="02010600030101010101" charset="-122"/>
              <a:sym typeface="+mn-ea"/>
            </a:endParaRPr>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等线" panose="02010600030101010101" charset="-122"/>
                <a:ea typeface="等线" panose="02010600030101010101" charset="-122"/>
                <a:cs typeface="等线" panose="02010600030101010101" charset="-122"/>
                <a:sym typeface="+mn-ea"/>
              </a:rPr>
              <a:t>这两种传统算法对数据集要求较高，并且均为光照敏感类算法，在不同数据集上使用同样的参数可能无法得到最好的效果（甚至很差），需要首先确定最佳参数以及核函数</a:t>
            </a:r>
            <a:endParaRPr lang="zh-CN" altLang="en-US">
              <a:latin typeface="等线" panose="02010600030101010101" charset="-122"/>
              <a:ea typeface="等线" panose="02010600030101010101" charset="-122"/>
              <a:cs typeface="等线" panose="02010600030101010101" charset="-122"/>
              <a:sym typeface="+mn-ea"/>
            </a:endParaRP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622"/>
            <a:ext cx="18288000" cy="4774979"/>
          </a:xfrm>
        </p:spPr>
        <p:txBody>
          <a:bodyPr anchor="b"/>
          <a:lstStyle>
            <a:lvl1pPr algn="ctr">
              <a:defRPr sz="12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3048000" y="7203742"/>
            <a:ext cx="18288000" cy="3311371"/>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4565" indent="0" algn="ctr">
              <a:buNone/>
              <a:defRPr sz="3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a:xfrm>
            <a:off x="1676400" y="12712111"/>
            <a:ext cx="5486400" cy="730216"/>
          </a:xfrm>
        </p:spPr>
        <p:txBody>
          <a:bodyPr/>
          <a:lstStyle/>
          <a:p>
            <a:fld id="{AA4E4D15-D520-4C48-B6BB-DDD7084F5A52}" type="datetimeFigureOut">
              <a:rPr kumimoji="1" lang="zh-CN" altLang="en-US" smtClean="0"/>
            </a:fld>
            <a:endParaRPr kumimoji="1" lang="zh-CN" altLang="en-US"/>
          </a:p>
        </p:txBody>
      </p:sp>
      <p:sp>
        <p:nvSpPr>
          <p:cNvPr id="5" name="页脚占位符 4"/>
          <p:cNvSpPr>
            <a:spLocks noGrp="1"/>
          </p:cNvSpPr>
          <p:nvPr>
            <p:ph type="ftr" sz="quarter" idx="11"/>
          </p:nvPr>
        </p:nvSpPr>
        <p:spPr>
          <a:xfrm>
            <a:off x="8077200" y="12712111"/>
            <a:ext cx="8229600" cy="730216"/>
          </a:xfrm>
        </p:spPr>
        <p:txBody>
          <a:bodyPr/>
          <a:lstStyle/>
          <a:p>
            <a:endParaRPr kumimoji="1" lang="zh-CN" altLang="en-US"/>
          </a:p>
        </p:txBody>
      </p:sp>
      <p:sp>
        <p:nvSpPr>
          <p:cNvPr id="6" name="灯片编号占位符 5"/>
          <p:cNvSpPr>
            <a:spLocks noGrp="1"/>
          </p:cNvSpPr>
          <p:nvPr>
            <p:ph type="sldNum" sz="quarter" idx="12"/>
          </p:nvPr>
        </p:nvSpPr>
        <p:spPr>
          <a:xfrm>
            <a:off x="17221200" y="12712111"/>
            <a:ext cx="5486400" cy="730216"/>
          </a:xfrm>
        </p:spPr>
        <p:txBody>
          <a:bodyPr/>
          <a:lstStyle/>
          <a:p>
            <a:fld id="{36511616-1365-414E-9A95-DDA566F17521}"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00" y="730216"/>
            <a:ext cx="21031200" cy="2651003"/>
          </a:xfrm>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1676400" y="3651081"/>
            <a:ext cx="21031200" cy="8702273"/>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a:xfrm>
            <a:off x="1676400" y="12712111"/>
            <a:ext cx="5486400" cy="730216"/>
          </a:xfrm>
        </p:spPr>
        <p:txBody>
          <a:bodyPr/>
          <a:lstStyle/>
          <a:p>
            <a:fld id="{AA4E4D15-D520-4C48-B6BB-DDD7084F5A52}" type="datetimeFigureOut">
              <a:rPr kumimoji="1" lang="zh-CN" altLang="en-US" smtClean="0"/>
            </a:fld>
            <a:endParaRPr kumimoji="1" lang="zh-CN" altLang="en-US"/>
          </a:p>
        </p:txBody>
      </p:sp>
      <p:sp>
        <p:nvSpPr>
          <p:cNvPr id="5" name="页脚占位符 4"/>
          <p:cNvSpPr>
            <a:spLocks noGrp="1"/>
          </p:cNvSpPr>
          <p:nvPr>
            <p:ph type="ftr" sz="quarter" idx="11"/>
          </p:nvPr>
        </p:nvSpPr>
        <p:spPr>
          <a:xfrm>
            <a:off x="8077200" y="12712111"/>
            <a:ext cx="8229600" cy="730216"/>
          </a:xfrm>
        </p:spPr>
        <p:txBody>
          <a:bodyPr/>
          <a:lstStyle/>
          <a:p>
            <a:endParaRPr kumimoji="1" lang="zh-CN" altLang="en-US"/>
          </a:p>
        </p:txBody>
      </p:sp>
      <p:sp>
        <p:nvSpPr>
          <p:cNvPr id="6" name="灯片编号占位符 5"/>
          <p:cNvSpPr>
            <a:spLocks noGrp="1"/>
          </p:cNvSpPr>
          <p:nvPr>
            <p:ph type="sldNum" sz="quarter" idx="12"/>
          </p:nvPr>
        </p:nvSpPr>
        <p:spPr>
          <a:xfrm>
            <a:off x="17221200" y="12712111"/>
            <a:ext cx="5486400" cy="730216"/>
          </a:xfrm>
        </p:spPr>
        <p:txBody>
          <a:bodyPr/>
          <a:lstStyle/>
          <a:p>
            <a:fld id="{36511616-1365-414E-9A95-DDA566F17521}"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2" cstate="print"/>
          <a:stretch>
            <a:fillRect/>
          </a:stretch>
        </p:blipFill>
        <p:spPr>
          <a:xfrm>
            <a:off x="0" y="0"/>
            <a:ext cx="24388235" cy="13715365"/>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0" Type="http://schemas.openxmlformats.org/officeDocument/2006/relationships/notesSlide" Target="../notesSlides/notesSlide4.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Picture" descr="Picture"/>
          <p:cNvPicPr>
            <a:picLocks noChangeAspect="1"/>
          </p:cNvPicPr>
          <p:nvPr/>
        </p:nvPicPr>
        <p:blipFill>
          <a:blip r:embed="rId1" cstate="print">
            <a:alphaModFix amt="100000"/>
          </a:blip>
          <a:stretch>
            <a:fillRect/>
          </a:stretch>
        </p:blipFill>
        <p:spPr>
          <a:xfrm>
            <a:off x="-117475" y="3394075"/>
            <a:ext cx="24618950" cy="6927215"/>
          </a:xfrm>
          <a:prstGeom prst="rect">
            <a:avLst/>
          </a:prstGeom>
        </p:spPr>
      </p:pic>
      <p:sp>
        <p:nvSpPr>
          <p:cNvPr id="2892" name="文本"/>
          <p:cNvSpPr>
            <a:spLocks noGrp="1"/>
          </p:cNvSpPr>
          <p:nvPr>
            <p:ph type="ctrTitle"/>
          </p:nvPr>
        </p:nvSpPr>
        <p:spPr>
          <a:xfrm>
            <a:off x="3190240" y="6145530"/>
            <a:ext cx="18002250" cy="1423670"/>
          </a:xfrm>
          <a:prstGeom prst="rect">
            <a:avLst/>
          </a:prstGeom>
        </p:spPr>
        <p:txBody>
          <a:bodyPr lIns="0" tIns="0" rIns="0" bIns="0">
            <a:noAutofit/>
          </a:bodyPr>
          <a:lstStyle/>
          <a:p>
            <a:pPr algn="ctr">
              <a:lnSpc>
                <a:spcPts val="9350"/>
              </a:lnSpc>
            </a:pPr>
            <a:r>
              <a:rPr lang="zh-CN" altLang="en-US" sz="8800" b="0" i="0" u="none" spc="0" dirty="0">
                <a:solidFill>
                  <a:schemeClr val="bg1"/>
                </a:solidFill>
                <a:latin typeface="微软雅黑" panose="020B0503020204020204" charset="-122"/>
                <a:ea typeface="微软雅黑" panose="020B0503020204020204" charset="-122"/>
                <a:cs typeface="+mn-cs"/>
              </a:rPr>
              <a:t>基于深度学习方法的门禁</a:t>
            </a:r>
            <a:r>
              <a:rPr lang="zh-CN" altLang="en-US" sz="8800" b="0" i="0" u="none" spc="0" dirty="0">
                <a:solidFill>
                  <a:schemeClr val="bg1"/>
                </a:solidFill>
                <a:latin typeface="微软雅黑" panose="020B0503020204020204" charset="-122"/>
                <a:ea typeface="微软雅黑" panose="020B0503020204020204" charset="-122"/>
                <a:cs typeface="+mn-cs"/>
              </a:rPr>
              <a:t>系统平台</a:t>
            </a:r>
            <a:endParaRPr lang="zh-CN" altLang="en-US" sz="8800" b="0" i="0" u="none" spc="0" dirty="0">
              <a:solidFill>
                <a:schemeClr val="bg1"/>
              </a:solidFill>
              <a:latin typeface="微软雅黑" panose="020B0503020204020204" charset="-122"/>
              <a:ea typeface="微软雅黑" panose="020B0503020204020204" charset="-122"/>
              <a:cs typeface="+mn-cs"/>
            </a:endParaRPr>
          </a:p>
        </p:txBody>
      </p:sp>
      <p:sp>
        <p:nvSpPr>
          <p:cNvPr id="5" name="文本框 4"/>
          <p:cNvSpPr txBox="1"/>
          <p:nvPr/>
        </p:nvSpPr>
        <p:spPr>
          <a:xfrm>
            <a:off x="8214360" y="11459845"/>
            <a:ext cx="7954645" cy="645160"/>
          </a:xfrm>
          <a:prstGeom prst="rect">
            <a:avLst/>
          </a:prstGeom>
          <a:noFill/>
        </p:spPr>
        <p:txBody>
          <a:bodyPr wrap="square" rtlCol="0">
            <a:spAutoFit/>
          </a:bodyPr>
          <a:p>
            <a:r>
              <a:rPr lang="zh-CN" altLang="en-US" sz="3600">
                <a:latin typeface="黑体" panose="02010609060101010101" charset="-122"/>
                <a:ea typeface="黑体" panose="02010609060101010101" charset="-122"/>
                <a:cs typeface="黑体" panose="02010609060101010101" charset="-122"/>
              </a:rPr>
              <a:t>北京航空航天大学</a:t>
            </a:r>
            <a:r>
              <a:rPr lang="en-US" altLang="zh-CN" sz="3600">
                <a:latin typeface="黑体" panose="02010609060101010101" charset="-122"/>
                <a:ea typeface="黑体" panose="02010609060101010101" charset="-122"/>
                <a:cs typeface="黑体" panose="02010609060101010101" charset="-122"/>
              </a:rPr>
              <a:t> </a:t>
            </a:r>
            <a:r>
              <a:rPr lang="zh-CN" altLang="en-US" sz="3600">
                <a:latin typeface="黑体" panose="02010609060101010101" charset="-122"/>
                <a:ea typeface="黑体" panose="02010609060101010101" charset="-122"/>
                <a:cs typeface="黑体" panose="02010609060101010101" charset="-122"/>
              </a:rPr>
              <a:t>人工智能研究院</a:t>
            </a:r>
            <a:endParaRPr lang="zh-CN" altLang="en-US" sz="3600">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9881870" y="12421235"/>
            <a:ext cx="4007485" cy="460375"/>
          </a:xfrm>
          <a:prstGeom prst="rect">
            <a:avLst/>
          </a:prstGeom>
          <a:noFill/>
        </p:spPr>
        <p:txBody>
          <a:bodyPr wrap="square" rtlCol="0">
            <a:spAutoFit/>
          </a:bodyPr>
          <a:p>
            <a:pPr algn="ctr"/>
            <a:r>
              <a:rPr lang="en-US" altLang="zh-CN" sz="2400" b="1">
                <a:latin typeface="微软雅黑" panose="020B0503020204020204" charset="-122"/>
                <a:ea typeface="微软雅黑" panose="020B0503020204020204" charset="-122"/>
                <a:cs typeface="微软雅黑" panose="020B0503020204020204" charset="-122"/>
              </a:rPr>
              <a:t>2021</a:t>
            </a:r>
            <a:r>
              <a:rPr lang="zh-CN" altLang="en-US" sz="2400" b="1">
                <a:latin typeface="微软雅黑" panose="020B0503020204020204" charset="-122"/>
                <a:ea typeface="微软雅黑" panose="020B0503020204020204" charset="-122"/>
                <a:cs typeface="微软雅黑" panose="020B0503020204020204" charset="-122"/>
              </a:rPr>
              <a:t>年</a:t>
            </a:r>
            <a:r>
              <a:rPr lang="en-US" altLang="zh-CN" sz="2400" b="1">
                <a:latin typeface="微软雅黑" panose="020B0503020204020204" charset="-122"/>
                <a:ea typeface="微软雅黑" panose="020B0503020204020204" charset="-122"/>
                <a:cs typeface="微软雅黑" panose="020B0503020204020204" charset="-122"/>
              </a:rPr>
              <a:t>12</a:t>
            </a:r>
            <a:r>
              <a:rPr lang="zh-CN" altLang="en-US" sz="2400" b="1">
                <a:latin typeface="微软雅黑" panose="020B0503020204020204" charset="-122"/>
                <a:ea typeface="微软雅黑" panose="020B0503020204020204" charset="-122"/>
                <a:cs typeface="微软雅黑" panose="020B0503020204020204" charset="-122"/>
              </a:rPr>
              <a:t>月</a:t>
            </a:r>
            <a:r>
              <a:rPr lang="en-US" altLang="zh-CN" sz="2400" b="1">
                <a:latin typeface="微软雅黑" panose="020B0503020204020204" charset="-122"/>
                <a:ea typeface="微软雅黑" panose="020B0503020204020204" charset="-122"/>
                <a:cs typeface="微软雅黑" panose="020B0503020204020204" charset="-122"/>
              </a:rPr>
              <a:t>27</a:t>
            </a:r>
            <a:r>
              <a:rPr lang="zh-CN" altLang="en-US" sz="2400" b="1">
                <a:latin typeface="微软雅黑" panose="020B0503020204020204" charset="-122"/>
                <a:ea typeface="微软雅黑" panose="020B0503020204020204" charset="-122"/>
                <a:cs typeface="微软雅黑" panose="020B0503020204020204" charset="-122"/>
              </a:rPr>
              <a:t>日</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14329410" y="9122410"/>
            <a:ext cx="9819640" cy="1198880"/>
          </a:xfrm>
          <a:prstGeom prst="rect">
            <a:avLst/>
          </a:prstGeom>
          <a:noFill/>
        </p:spPr>
        <p:txBody>
          <a:bodyPr wrap="square" rtlCol="0">
            <a:spAutoFit/>
          </a:bodyPr>
          <a:p>
            <a:pPr algn="l"/>
            <a:r>
              <a:rPr lang="zh-CN" altLang="en-US" sz="3600" b="1">
                <a:solidFill>
                  <a:schemeClr val="bg1"/>
                </a:solidFill>
                <a:latin typeface="仿宋" panose="02010609060101010101" charset="-122"/>
                <a:ea typeface="仿宋" panose="02010609060101010101" charset="-122"/>
                <a:cs typeface="仿宋" panose="02010609060101010101" charset="-122"/>
              </a:rPr>
              <a:t>项目组：可爱羊羊🐏</a:t>
            </a:r>
            <a:endParaRPr lang="en-US" altLang="zh-CN" sz="3600" b="1">
              <a:solidFill>
                <a:schemeClr val="bg1"/>
              </a:solidFill>
              <a:latin typeface="仿宋" panose="02010609060101010101" charset="-122"/>
              <a:ea typeface="仿宋" panose="02010609060101010101" charset="-122"/>
              <a:cs typeface="仿宋" panose="02010609060101010101" charset="-122"/>
            </a:endParaRPr>
          </a:p>
          <a:p>
            <a:pPr algn="l"/>
            <a:r>
              <a:rPr lang="zh-CN" altLang="en-US" sz="3600" b="1">
                <a:solidFill>
                  <a:schemeClr val="bg1"/>
                </a:solidFill>
                <a:latin typeface="仿宋" panose="02010609060101010101" charset="-122"/>
                <a:ea typeface="仿宋" panose="02010609060101010101" charset="-122"/>
                <a:cs typeface="仿宋" panose="02010609060101010101" charset="-122"/>
              </a:rPr>
              <a:t>项目成员：</a:t>
            </a:r>
            <a:r>
              <a:rPr lang="zh-CN" altLang="en-US" sz="3600" b="1">
                <a:solidFill>
                  <a:schemeClr val="bg1"/>
                </a:solidFill>
                <a:latin typeface="仿宋" panose="02010609060101010101" charset="-122"/>
                <a:ea typeface="仿宋" panose="02010609060101010101" charset="-122"/>
                <a:cs typeface="仿宋" panose="02010609060101010101" charset="-122"/>
              </a:rPr>
              <a:t>罗人杰，王一鸣，杨予光，杨程鸿</a:t>
            </a:r>
            <a:endParaRPr lang="zh-CN" altLang="en-US" sz="3600" b="1">
              <a:solidFill>
                <a:schemeClr val="bg1"/>
              </a:solidFill>
              <a:latin typeface="仿宋" panose="02010609060101010101" charset="-122"/>
              <a:ea typeface="仿宋" panose="02010609060101010101" charset="-122"/>
              <a:cs typeface="仿宋" panose="02010609060101010101" charset="-122"/>
            </a:endParaRPr>
          </a:p>
        </p:txBody>
      </p:sp>
      <p:pic>
        <p:nvPicPr>
          <p:cNvPr id="9" name="图片 8"/>
          <p:cNvPicPr>
            <a:picLocks noChangeAspect="1"/>
          </p:cNvPicPr>
          <p:nvPr/>
        </p:nvPicPr>
        <p:blipFill>
          <a:blip r:embed="rId2"/>
          <a:stretch>
            <a:fillRect/>
          </a:stretch>
        </p:blipFill>
        <p:spPr>
          <a:xfrm>
            <a:off x="21576030" y="0"/>
            <a:ext cx="2572385" cy="2545080"/>
          </a:xfrm>
          <a:prstGeom prst="rect">
            <a:avLst/>
          </a:prstGeom>
        </p:spPr>
      </p:pic>
      <p:pic>
        <p:nvPicPr>
          <p:cNvPr id="10" name="图片 9"/>
          <p:cNvPicPr>
            <a:picLocks noChangeAspect="1"/>
          </p:cNvPicPr>
          <p:nvPr/>
        </p:nvPicPr>
        <p:blipFill>
          <a:blip r:embed="rId3"/>
          <a:stretch>
            <a:fillRect/>
          </a:stretch>
        </p:blipFill>
        <p:spPr>
          <a:xfrm>
            <a:off x="18539460" y="-8890"/>
            <a:ext cx="2653030" cy="26403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30505" y="270510"/>
            <a:ext cx="9672320" cy="1106805"/>
          </a:xfrm>
          <a:prstGeom prst="rect">
            <a:avLst/>
          </a:prstGeom>
          <a:noFill/>
        </p:spPr>
        <p:txBody>
          <a:bodyPr wrap="square" rtlCol="0">
            <a:spAutoFit/>
          </a:bodyPr>
          <a:p>
            <a:r>
              <a:rPr lang="zh-CN" altLang="en-US" sz="6600" b="1">
                <a:latin typeface="黑体" panose="02010609060101010101" charset="-122"/>
                <a:ea typeface="黑体" panose="02010609060101010101" charset="-122"/>
              </a:rPr>
              <a:t>人脸识别方法</a:t>
            </a:r>
            <a:r>
              <a:rPr lang="en-US" altLang="zh-CN" sz="4400" b="1">
                <a:sym typeface="+mn-ea"/>
              </a:rPr>
              <a:t>SVM/Fisher face</a:t>
            </a:r>
            <a:endParaRPr lang="zh-CN" altLang="en-US" sz="4400" b="1">
              <a:ea typeface="宋体" panose="02010600030101010101" pitchFamily="2" charset="-122"/>
              <a:sym typeface="+mn-ea"/>
            </a:endParaRPr>
          </a:p>
        </p:txBody>
      </p:sp>
      <p:sp>
        <p:nvSpPr>
          <p:cNvPr id="8" name="文本框 7"/>
          <p:cNvSpPr txBox="1"/>
          <p:nvPr userDrawn="1"/>
        </p:nvSpPr>
        <p:spPr>
          <a:xfrm>
            <a:off x="659765" y="1776095"/>
            <a:ext cx="22454870" cy="1209040"/>
          </a:xfrm>
          <a:prstGeom prst="rect">
            <a:avLst/>
          </a:prstGeom>
        </p:spPr>
        <p:txBody>
          <a:bodyPr wrap="square" rtlCol="0" anchor="t">
            <a:noAutofit/>
          </a:bodyPr>
          <a:p>
            <a:pPr algn="l" defTabSz="0">
              <a:buClrTx/>
              <a:buSzTx/>
              <a:buFontTx/>
            </a:pPr>
            <a:r>
              <a:rPr lang="en-US" sz="5400" b="1">
                <a:solidFill>
                  <a:srgbClr val="FF0000"/>
                </a:solidFill>
                <a:cs typeface="+mn-lt"/>
              </a:rPr>
              <a:t>Fisher face</a:t>
            </a:r>
            <a:endParaRPr lang="en-US" sz="5400" b="1">
              <a:solidFill>
                <a:srgbClr val="FF0000"/>
              </a:solidFill>
              <a:cs typeface="+mn-lt"/>
            </a:endParaRPr>
          </a:p>
          <a:p>
            <a:pPr algn="l" defTabSz="0">
              <a:buClrTx/>
              <a:buSzTx/>
              <a:buFontTx/>
            </a:pPr>
            <a:endParaRPr sz="3200">
              <a:cs typeface="+mn-lt"/>
            </a:endParaRPr>
          </a:p>
          <a:p>
            <a:pPr algn="l" defTabSz="0">
              <a:buClrTx/>
              <a:buSzTx/>
              <a:buFontTx/>
            </a:pPr>
            <a:endParaRPr sz="3200">
              <a:cs typeface="+mn-lt"/>
            </a:endParaRPr>
          </a:p>
        </p:txBody>
      </p:sp>
      <p:sp>
        <p:nvSpPr>
          <p:cNvPr id="2" name="文本框 1"/>
          <p:cNvSpPr txBox="1"/>
          <p:nvPr/>
        </p:nvSpPr>
        <p:spPr>
          <a:xfrm>
            <a:off x="14765020" y="0"/>
            <a:ext cx="339026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人脸检测</a:t>
            </a:r>
            <a:endParaRPr lang="zh-CN" altLang="en-US" sz="2800">
              <a:latin typeface="黑体" panose="02010609060101010101" charset="-122"/>
              <a:ea typeface="黑体" panose="02010609060101010101" charset="-122"/>
              <a:sym typeface="+mn-ea"/>
            </a:endParaRPr>
          </a:p>
        </p:txBody>
      </p:sp>
      <p:sp>
        <p:nvSpPr>
          <p:cNvPr id="4" name="文本框 3"/>
          <p:cNvSpPr txBox="1"/>
          <p:nvPr/>
        </p:nvSpPr>
        <p:spPr>
          <a:xfrm>
            <a:off x="20559395" y="0"/>
            <a:ext cx="3520440" cy="953135"/>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人脸识别平台展示</a:t>
            </a:r>
            <a:endParaRPr lang="zh-CN" altLang="en-US" sz="2800">
              <a:latin typeface="黑体" panose="02010609060101010101" charset="-122"/>
              <a:ea typeface="黑体" panose="02010609060101010101" charset="-122"/>
              <a:sym typeface="+mn-ea"/>
            </a:endParaRPr>
          </a:p>
          <a:p>
            <a:pPr>
              <a:buClrTx/>
              <a:buSzTx/>
              <a:buFontTx/>
            </a:pPr>
            <a:endParaRPr lang="zh-CN" altLang="en-US" sz="2800">
              <a:latin typeface="黑体" panose="02010609060101010101" charset="-122"/>
              <a:ea typeface="黑体" panose="02010609060101010101" charset="-122"/>
              <a:sym typeface="+mn-ea"/>
            </a:endParaRPr>
          </a:p>
        </p:txBody>
      </p:sp>
      <p:sp>
        <p:nvSpPr>
          <p:cNvPr id="5" name="椭圆 4"/>
          <p:cNvSpPr/>
          <p:nvPr/>
        </p:nvSpPr>
        <p:spPr>
          <a:xfrm>
            <a:off x="14330045" y="143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6" name="椭圆 5"/>
          <p:cNvSpPr/>
          <p:nvPr/>
        </p:nvSpPr>
        <p:spPr>
          <a:xfrm>
            <a:off x="2025967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7" name="文本框 6"/>
          <p:cNvSpPr txBox="1"/>
          <p:nvPr/>
        </p:nvSpPr>
        <p:spPr>
          <a:xfrm>
            <a:off x="11899265" y="49530"/>
            <a:ext cx="173037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10" name="椭圆 9"/>
          <p:cNvSpPr/>
          <p:nvPr/>
        </p:nvSpPr>
        <p:spPr>
          <a:xfrm>
            <a:off x="11335385"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33" name="图片 32"/>
          <p:cNvPicPr>
            <a:picLocks noChangeAspect="1"/>
          </p:cNvPicPr>
          <p:nvPr/>
        </p:nvPicPr>
        <p:blipFill>
          <a:blip r:embed="rId1"/>
          <a:stretch>
            <a:fillRect/>
          </a:stretch>
        </p:blipFill>
        <p:spPr>
          <a:xfrm>
            <a:off x="12749530" y="4502785"/>
            <a:ext cx="11330305" cy="8295005"/>
          </a:xfrm>
          <a:prstGeom prst="rect">
            <a:avLst/>
          </a:prstGeom>
        </p:spPr>
      </p:pic>
      <p:sp>
        <p:nvSpPr>
          <p:cNvPr id="34" name="文本框 33"/>
          <p:cNvSpPr txBox="1"/>
          <p:nvPr userDrawn="1"/>
        </p:nvSpPr>
        <p:spPr>
          <a:xfrm>
            <a:off x="14263370" y="13060680"/>
            <a:ext cx="8740140" cy="622300"/>
          </a:xfrm>
          <a:prstGeom prst="rect">
            <a:avLst/>
          </a:prstGeom>
        </p:spPr>
        <p:txBody>
          <a:bodyPr wrap="square" rtlCol="0" anchor="t">
            <a:noAutofit/>
          </a:bodyPr>
          <a:p>
            <a:pPr algn="ctr" defTabSz="0">
              <a:buClrTx/>
              <a:buSzTx/>
              <a:buFontTx/>
            </a:pPr>
            <a:r>
              <a:rPr lang="en-US" sz="3200" b="1">
                <a:cs typeface="+mn-lt"/>
              </a:rPr>
              <a:t>LDA </a:t>
            </a:r>
            <a:r>
              <a:rPr lang="zh-CN" altLang="en-US" sz="3200" b="1">
                <a:cs typeface="+mn-lt"/>
              </a:rPr>
              <a:t>线性投影</a:t>
            </a:r>
            <a:r>
              <a:rPr lang="zh-CN" altLang="en-US" sz="3200" b="1">
                <a:cs typeface="+mn-lt"/>
              </a:rPr>
              <a:t>示意图</a:t>
            </a:r>
            <a:endParaRPr lang="zh-CN" altLang="en-US" sz="3200" b="1">
              <a:cs typeface="+mn-lt"/>
            </a:endParaRPr>
          </a:p>
        </p:txBody>
      </p:sp>
      <p:sp>
        <p:nvSpPr>
          <p:cNvPr id="35" name="文本框 34"/>
          <p:cNvSpPr txBox="1"/>
          <p:nvPr/>
        </p:nvSpPr>
        <p:spPr>
          <a:xfrm>
            <a:off x="1417320" y="2733040"/>
            <a:ext cx="14199870" cy="1845310"/>
          </a:xfrm>
          <a:prstGeom prst="rect">
            <a:avLst/>
          </a:prstGeom>
          <a:noFill/>
        </p:spPr>
        <p:txBody>
          <a:bodyPr wrap="none" rtlCol="0" anchor="t">
            <a:spAutoFit/>
          </a:bodyPr>
          <a:p>
            <a:pPr algn="l" defTabSz="0">
              <a:buClrTx/>
              <a:buSzTx/>
              <a:buFontTx/>
            </a:pPr>
            <a:r>
              <a:rPr lang="zh-CN" sz="4800" b="1">
                <a:solidFill>
                  <a:srgbClr val="FF0000"/>
                </a:solidFill>
                <a:cs typeface="+mn-lt"/>
                <a:sym typeface="+mn-ea"/>
              </a:rPr>
              <a:t>基本思路：</a:t>
            </a:r>
            <a:r>
              <a:rPr lang="zh-CN" sz="4800" b="1">
                <a:solidFill>
                  <a:srgbClr val="FF0000"/>
                </a:solidFill>
                <a:cs typeface="+mn-lt"/>
                <a:sym typeface="+mn-ea"/>
              </a:rPr>
              <a:t>类间方差最大，类内方差最小</a:t>
            </a:r>
            <a:endParaRPr lang="zh-CN" sz="4800" b="1">
              <a:solidFill>
                <a:srgbClr val="FF0000"/>
              </a:solidFill>
              <a:cs typeface="+mn-lt"/>
              <a:sym typeface="+mn-ea"/>
            </a:endParaRPr>
          </a:p>
          <a:p>
            <a:pPr algn="l" defTabSz="0">
              <a:lnSpc>
                <a:spcPct val="150000"/>
              </a:lnSpc>
              <a:buClrTx/>
              <a:buSzTx/>
              <a:buFontTx/>
            </a:pPr>
            <a:r>
              <a:rPr lang="en-US" altLang="zh-CN" sz="4400">
                <a:cs typeface="+mn-lt"/>
                <a:sym typeface="+mn-ea"/>
              </a:rPr>
              <a:t>			      </a:t>
            </a:r>
            <a:r>
              <a:rPr sz="3600">
                <a:latin typeface="等线" panose="02010600030101010101" charset="-122"/>
                <a:ea typeface="等线" panose="02010600030101010101" charset="-122"/>
                <a:cs typeface="+mn-lt"/>
                <a:sym typeface="+mn-ea"/>
              </a:rPr>
              <a:t>选择投影方向，使得投影后两类相隔尽可能远，类内又尽可能聚集</a:t>
            </a:r>
            <a:endParaRPr lang="zh-CN" altLang="en-US" sz="3600">
              <a:latin typeface="等线" panose="02010600030101010101" charset="-122"/>
              <a:ea typeface="等线" panose="02010600030101010101" charset="-122"/>
              <a:cs typeface="+mn-lt"/>
              <a:sym typeface="+mn-ea"/>
            </a:endParaRPr>
          </a:p>
        </p:txBody>
      </p:sp>
      <mc:AlternateContent xmlns:mc="http://schemas.openxmlformats.org/markup-compatibility/2006">
        <mc:Choice xmlns:a14="http://schemas.microsoft.com/office/drawing/2010/main" Requires="a14">
          <p:sp>
            <p:nvSpPr>
              <p:cNvPr id="36" name="文本框 35"/>
              <p:cNvSpPr txBox="1"/>
              <p:nvPr/>
            </p:nvSpPr>
            <p:spPr>
              <a:xfrm>
                <a:off x="2024951" y="6083871"/>
                <a:ext cx="5401310" cy="15760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4400" i="1">
                          <a:latin typeface="Cambria Math" panose="02040503050406030204" charset="0"/>
                          <a:cs typeface="Cambria Math" panose="02040503050406030204" charset="0"/>
                        </a:rPr>
                        <m:t>𝐽</m:t>
                      </m:r>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𝑊</m:t>
                      </m:r>
                      <m:r>
                        <a:rPr lang="en-US" altLang="zh-CN" sz="4400" i="1">
                          <a:latin typeface="Cambria Math" panose="02040503050406030204" charset="0"/>
                          <a:cs typeface="Cambria Math" panose="02040503050406030204" charset="0"/>
                        </a:rPr>
                        <m:t>)=</m:t>
                      </m:r>
                      <m:f>
                        <m:fPr>
                          <m:ctrlPr>
                            <a:rPr lang="en-US" altLang="zh-CN" sz="4400" i="1">
                              <a:latin typeface="Cambria Math" panose="02040503050406030204" charset="0"/>
                              <a:cs typeface="Cambria Math" panose="02040503050406030204" charset="0"/>
                            </a:rPr>
                          </m:ctrlPr>
                        </m:fPr>
                        <m:num>
                          <m:r>
                            <a:rPr lang="en-US" altLang="zh-CN" sz="4400" i="1">
                              <a:latin typeface="Cambria Math" panose="02040503050406030204" charset="0"/>
                              <a:cs typeface="Cambria Math" panose="02040503050406030204" charset="0"/>
                            </a:rPr>
                            <m:t>𝑡𝑟</m:t>
                          </m:r>
                          <m:r>
                            <a:rPr lang="en-US" altLang="zh-CN" sz="4400" i="1">
                              <a:latin typeface="Cambria Math" panose="02040503050406030204" charset="0"/>
                              <a:cs typeface="Cambria Math" panose="02040503050406030204" charset="0"/>
                            </a:rPr>
                            <m:t>(</m:t>
                          </m:r>
                          <m:sSup>
                            <m:sSupPr>
                              <m:ctrlPr>
                                <a:rPr lang="en-US" altLang="zh-CN" sz="4400" i="1">
                                  <a:latin typeface="Cambria Math" panose="02040503050406030204" charset="0"/>
                                  <a:cs typeface="Cambria Math" panose="02040503050406030204" charset="0"/>
                                </a:rPr>
                              </m:ctrlPr>
                            </m:sSupPr>
                            <m:e>
                              <m:r>
                                <a:rPr lang="en-US" altLang="zh-CN" sz="4400" i="1">
                                  <a:latin typeface="Cambria Math" panose="02040503050406030204" charset="0"/>
                                  <a:cs typeface="Cambria Math" panose="02040503050406030204" charset="0"/>
                                </a:rPr>
                                <m:t>𝑊</m:t>
                              </m:r>
                            </m:e>
                            <m:sup>
                              <m:r>
                                <a:rPr lang="en-US" altLang="zh-CN" sz="4400" i="1">
                                  <a:latin typeface="Cambria Math" panose="02040503050406030204" charset="0"/>
                                  <a:cs typeface="Cambria Math" panose="02040503050406030204" charset="0"/>
                                </a:rPr>
                                <m:t>𝑇</m:t>
                              </m:r>
                            </m:sup>
                          </m:sSup>
                          <m:sSub>
                            <m:sSubPr>
                              <m:ctrlPr>
                                <a:rPr lang="en-US" altLang="zh-CN" sz="4400" i="1">
                                  <a:latin typeface="Cambria Math" panose="02040503050406030204" charset="0"/>
                                  <a:cs typeface="Cambria Math" panose="02040503050406030204" charset="0"/>
                                </a:rPr>
                              </m:ctrlPr>
                            </m:sSubPr>
                            <m:e>
                              <m:r>
                                <a:rPr lang="en-US" altLang="zh-CN" sz="4400" i="1">
                                  <a:latin typeface="Cambria Math" panose="02040503050406030204" charset="0"/>
                                  <a:cs typeface="Cambria Math" panose="02040503050406030204" charset="0"/>
                                </a:rPr>
                                <m:t>𝑆</m:t>
                              </m:r>
                            </m:e>
                            <m:sub>
                              <m:r>
                                <a:rPr lang="en-US" altLang="zh-CN" sz="4400" i="1">
                                  <a:latin typeface="Cambria Math" panose="02040503050406030204" charset="0"/>
                                  <a:cs typeface="Cambria Math" panose="02040503050406030204" charset="0"/>
                                </a:rPr>
                                <m:t>𝑏</m:t>
                              </m:r>
                            </m:sub>
                          </m:sSub>
                          <m:r>
                            <a:rPr lang="en-US" altLang="zh-CN" sz="4400" i="1">
                              <a:latin typeface="Cambria Math" panose="02040503050406030204" charset="0"/>
                              <a:cs typeface="Cambria Math" panose="02040503050406030204" charset="0"/>
                            </a:rPr>
                            <m:t>𝑊</m:t>
                          </m:r>
                          <m:r>
                            <a:rPr lang="en-US" altLang="zh-CN" sz="4400" i="1">
                              <a:latin typeface="Cambria Math" panose="02040503050406030204" charset="0"/>
                              <a:cs typeface="Cambria Math" panose="02040503050406030204" charset="0"/>
                            </a:rPr>
                            <m:t>)</m:t>
                          </m:r>
                        </m:num>
                        <m:den>
                          <m:r>
                            <a:rPr lang="en-US" altLang="zh-CN" sz="4400" i="1">
                              <a:latin typeface="Cambria Math" panose="02040503050406030204" charset="0"/>
                              <a:cs typeface="Cambria Math" panose="02040503050406030204" charset="0"/>
                            </a:rPr>
                            <m:t>𝑡𝑟</m:t>
                          </m:r>
                          <m:r>
                            <a:rPr lang="en-US" altLang="zh-CN" sz="4400" i="1">
                              <a:latin typeface="Cambria Math" panose="02040503050406030204" charset="0"/>
                              <a:cs typeface="Cambria Math" panose="02040503050406030204" charset="0"/>
                            </a:rPr>
                            <m:t>(</m:t>
                          </m:r>
                          <m:sSup>
                            <m:sSupPr>
                              <m:ctrlPr>
                                <a:rPr lang="en-US" altLang="zh-CN" sz="4400" i="1">
                                  <a:latin typeface="Cambria Math" panose="02040503050406030204" charset="0"/>
                                  <a:cs typeface="Cambria Math" panose="02040503050406030204" charset="0"/>
                                </a:rPr>
                              </m:ctrlPr>
                            </m:sSupPr>
                            <m:e>
                              <m:r>
                                <a:rPr lang="en-US" altLang="zh-CN" sz="4400" i="1">
                                  <a:latin typeface="Cambria Math" panose="02040503050406030204" charset="0"/>
                                  <a:cs typeface="Cambria Math" panose="02040503050406030204" charset="0"/>
                                </a:rPr>
                                <m:t>𝑊</m:t>
                              </m:r>
                            </m:e>
                            <m:sup>
                              <m:r>
                                <a:rPr lang="en-US" altLang="zh-CN" sz="4400" i="1">
                                  <a:latin typeface="Cambria Math" panose="02040503050406030204" charset="0"/>
                                  <a:cs typeface="Cambria Math" panose="02040503050406030204" charset="0"/>
                                </a:rPr>
                                <m:t>𝑇</m:t>
                              </m:r>
                            </m:sup>
                          </m:sSup>
                          <m:sSub>
                            <m:sSubPr>
                              <m:ctrlPr>
                                <a:rPr lang="en-US" altLang="zh-CN" sz="4400" i="1">
                                  <a:latin typeface="Cambria Math" panose="02040503050406030204" charset="0"/>
                                  <a:cs typeface="Cambria Math" panose="02040503050406030204" charset="0"/>
                                </a:rPr>
                              </m:ctrlPr>
                            </m:sSubPr>
                            <m:e>
                              <m:r>
                                <a:rPr lang="en-US" altLang="zh-CN" sz="4400" i="1">
                                  <a:latin typeface="Cambria Math" panose="02040503050406030204" charset="0"/>
                                  <a:cs typeface="Cambria Math" panose="02040503050406030204" charset="0"/>
                                </a:rPr>
                                <m:t>𝑆</m:t>
                              </m:r>
                            </m:e>
                            <m:sub>
                              <m:r>
                                <a:rPr lang="en-US" altLang="zh-CN" sz="4400" i="1">
                                  <a:latin typeface="Cambria Math" panose="02040503050406030204" charset="0"/>
                                  <a:cs typeface="Cambria Math" panose="02040503050406030204" charset="0"/>
                                </a:rPr>
                                <m:t>𝑤</m:t>
                              </m:r>
                            </m:sub>
                          </m:sSub>
                          <m:r>
                            <a:rPr lang="en-US" altLang="zh-CN" sz="4400" i="1">
                              <a:latin typeface="Cambria Math" panose="02040503050406030204" charset="0"/>
                              <a:cs typeface="Cambria Math" panose="02040503050406030204" charset="0"/>
                            </a:rPr>
                            <m:t>𝑊</m:t>
                          </m:r>
                          <m:r>
                            <a:rPr lang="en-US" altLang="zh-CN" sz="4400" i="1">
                              <a:latin typeface="Cambria Math" panose="02040503050406030204" charset="0"/>
                              <a:cs typeface="Cambria Math" panose="02040503050406030204" charset="0"/>
                            </a:rPr>
                            <m:t>)</m:t>
                          </m:r>
                        </m:den>
                      </m:f>
                    </m:oMath>
                  </m:oMathPara>
                </a14:m>
                <a:endParaRPr lang="en-US" altLang="zh-CN" sz="4400" i="1">
                  <a:latin typeface="Cambria Math" panose="02040503050406030204" charset="0"/>
                  <a:cs typeface="Cambria Math" panose="02040503050406030204" charset="0"/>
                </a:endParaRPr>
              </a:p>
            </p:txBody>
          </p:sp>
        </mc:Choice>
        <mc:Fallback>
          <p:sp>
            <p:nvSpPr>
              <p:cNvPr id="36" name="文本框 35"/>
              <p:cNvSpPr txBox="1">
                <a:spLocks noRot="1" noChangeAspect="1" noMove="1" noResize="1" noEditPoints="1" noAdjustHandles="1" noChangeArrowheads="1" noChangeShapeType="1" noTextEdit="1"/>
              </p:cNvSpPr>
              <p:nvPr/>
            </p:nvSpPr>
            <p:spPr>
              <a:xfrm>
                <a:off x="2024951" y="6083871"/>
                <a:ext cx="5401310" cy="1576070"/>
              </a:xfrm>
              <a:prstGeom prst="rect">
                <a:avLst/>
              </a:prstGeom>
              <a:blipFill rotWithShape="1">
                <a:blip r:embed="rId2"/>
                <a:stretch>
                  <a:fillRect l="-11" t="-36" r="11"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1983676" y="8476551"/>
                <a:ext cx="9067165" cy="9366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Sup>
                        <m:sSubSupPr>
                          <m:ctrlPr>
                            <a:rPr lang="en-US" altLang="zh-CN" sz="4400" i="1">
                              <a:latin typeface="Cambria Math" panose="02040503050406030204" charset="0"/>
                              <a:cs typeface="Cambria Math" panose="02040503050406030204" charset="0"/>
                            </a:rPr>
                          </m:ctrlPr>
                        </m:sSubSupPr>
                        <m:e>
                          <m:r>
                            <a:rPr lang="en-US" altLang="zh-CN" sz="4400" i="1">
                              <a:latin typeface="Cambria Math" panose="02040503050406030204" charset="0"/>
                              <a:cs typeface="Cambria Math" panose="02040503050406030204" charset="0"/>
                            </a:rPr>
                            <m:t>𝑆</m:t>
                          </m:r>
                        </m:e>
                        <m:sub>
                          <m:r>
                            <a:rPr lang="en-US" altLang="zh-CN" sz="4400" i="1">
                              <a:latin typeface="Cambria Math" panose="02040503050406030204" charset="0"/>
                              <a:cs typeface="Cambria Math" panose="02040503050406030204" charset="0"/>
                            </a:rPr>
                            <m:t>𝑏</m:t>
                          </m:r>
                        </m:sub>
                        <m:sup>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𝑖𝑗</m:t>
                          </m:r>
                          <m:r>
                            <a:rPr lang="en-US" altLang="zh-CN" sz="4400" i="1">
                              <a:latin typeface="Cambria Math" panose="02040503050406030204" charset="0"/>
                              <a:cs typeface="Cambria Math" panose="02040503050406030204" charset="0"/>
                            </a:rPr>
                            <m:t>)</m:t>
                          </m:r>
                        </m:sup>
                      </m:sSubSup>
                      <m:r>
                        <a:rPr lang="en-US" altLang="zh-CN" sz="4400" i="1">
                          <a:latin typeface="Cambria Math" panose="02040503050406030204" charset="0"/>
                          <a:cs typeface="Cambria Math" panose="02040503050406030204" charset="0"/>
                        </a:rPr>
                        <m:t>=(</m:t>
                      </m:r>
                      <m:sSup>
                        <m:sSupPr>
                          <m:ctrlPr>
                            <a:rPr lang="en-US" altLang="zh-CN" sz="4400" i="1">
                              <a:latin typeface="Cambria Math" panose="02040503050406030204" charset="0"/>
                              <a:cs typeface="Cambria Math" panose="02040503050406030204" charset="0"/>
                            </a:rPr>
                          </m:ctrlPr>
                        </m:sSupPr>
                        <m:e>
                          <m:r>
                            <a:rPr lang="en-US" altLang="zh-CN" sz="4400" i="1">
                              <a:latin typeface="Cambria Math" panose="02040503050406030204" charset="0"/>
                              <a:cs typeface="Cambria Math" panose="02040503050406030204" charset="0"/>
                            </a:rPr>
                            <m:t>𝑚</m:t>
                          </m:r>
                        </m:e>
                        <m:sup>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𝑖</m:t>
                          </m:r>
                          <m:r>
                            <a:rPr lang="en-US" altLang="zh-CN" sz="4400" i="1">
                              <a:latin typeface="Cambria Math" panose="02040503050406030204" charset="0"/>
                              <a:cs typeface="Cambria Math" panose="02040503050406030204" charset="0"/>
                            </a:rPr>
                            <m:t>)</m:t>
                          </m:r>
                        </m:sup>
                      </m:sSup>
                      <m:r>
                        <a:rPr lang="en-US" altLang="zh-CN" sz="4400" i="1">
                          <a:latin typeface="Cambria Math" panose="02040503050406030204" charset="0"/>
                          <a:cs typeface="Cambria Math" panose="02040503050406030204" charset="0"/>
                        </a:rPr>
                        <m:t>−</m:t>
                      </m:r>
                      <m:sSup>
                        <m:sSupPr>
                          <m:ctrlPr>
                            <a:rPr lang="en-US" altLang="zh-CN" sz="4400" i="1">
                              <a:latin typeface="Cambria Math" panose="02040503050406030204" charset="0"/>
                              <a:cs typeface="Cambria Math" panose="02040503050406030204" charset="0"/>
                            </a:rPr>
                          </m:ctrlPr>
                        </m:sSupPr>
                        <m:e>
                          <m:r>
                            <a:rPr lang="en-US" altLang="zh-CN" sz="4400" i="1">
                              <a:latin typeface="Cambria Math" panose="02040503050406030204" charset="0"/>
                              <a:cs typeface="Cambria Math" panose="02040503050406030204" charset="0"/>
                            </a:rPr>
                            <m:t>𝑚</m:t>
                          </m:r>
                        </m:e>
                        <m:sup>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𝑗</m:t>
                          </m:r>
                          <m:r>
                            <a:rPr lang="en-US" altLang="zh-CN" sz="4400" i="1">
                              <a:latin typeface="Cambria Math" panose="02040503050406030204" charset="0"/>
                              <a:cs typeface="Cambria Math" panose="02040503050406030204" charset="0"/>
                            </a:rPr>
                            <m:t>)</m:t>
                          </m:r>
                        </m:sup>
                      </m:sSup>
                      <m:r>
                        <a:rPr lang="en-US" altLang="zh-CN" sz="4400" i="1">
                          <a:latin typeface="Cambria Math" panose="02040503050406030204" charset="0"/>
                          <a:cs typeface="Cambria Math" panose="02040503050406030204" charset="0"/>
                        </a:rPr>
                        <m:t>)</m:t>
                      </m:r>
                      <m:sSup>
                        <m:sSupPr>
                          <m:ctrlPr>
                            <a:rPr lang="en-US" altLang="zh-CN" sz="4400" i="1">
                              <a:latin typeface="Cambria Math" panose="02040503050406030204" charset="0"/>
                              <a:cs typeface="Cambria Math" panose="02040503050406030204" charset="0"/>
                            </a:rPr>
                          </m:ctrlPr>
                        </m:sSupPr>
                        <m:e>
                          <m:r>
                            <a:rPr lang="en-US" altLang="zh-CN" sz="4400" i="1">
                              <a:latin typeface="Cambria Math" panose="02040503050406030204" charset="0"/>
                              <a:cs typeface="Cambria Math" panose="02040503050406030204" charset="0"/>
                            </a:rPr>
                            <m:t>(</m:t>
                          </m:r>
                          <m:sSup>
                            <m:sSupPr>
                              <m:ctrlPr>
                                <a:rPr lang="en-US" altLang="zh-CN" sz="4400" i="1">
                                  <a:latin typeface="Cambria Math" panose="02040503050406030204" charset="0"/>
                                  <a:cs typeface="Cambria Math" panose="02040503050406030204" charset="0"/>
                                </a:rPr>
                              </m:ctrlPr>
                            </m:sSupPr>
                            <m:e>
                              <m:r>
                                <a:rPr lang="en-US" altLang="zh-CN" sz="4400" i="1">
                                  <a:latin typeface="Cambria Math" panose="02040503050406030204" charset="0"/>
                                  <a:cs typeface="Cambria Math" panose="02040503050406030204" charset="0"/>
                                </a:rPr>
                                <m:t>𝑚</m:t>
                              </m:r>
                            </m:e>
                            <m:sup>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𝑖</m:t>
                              </m:r>
                              <m:r>
                                <a:rPr lang="en-US" altLang="zh-CN" sz="4400" i="1">
                                  <a:latin typeface="Cambria Math" panose="02040503050406030204" charset="0"/>
                                  <a:cs typeface="Cambria Math" panose="02040503050406030204" charset="0"/>
                                </a:rPr>
                                <m:t>)</m:t>
                              </m:r>
                            </m:sup>
                          </m:sSup>
                          <m:r>
                            <a:rPr lang="en-US" altLang="zh-CN" sz="4400" i="1">
                              <a:latin typeface="Cambria Math" panose="02040503050406030204" charset="0"/>
                              <a:cs typeface="Cambria Math" panose="02040503050406030204" charset="0"/>
                            </a:rPr>
                            <m:t>−</m:t>
                          </m:r>
                          <m:sSup>
                            <m:sSupPr>
                              <m:ctrlPr>
                                <a:rPr lang="en-US" altLang="zh-CN" sz="4400" i="1">
                                  <a:latin typeface="Cambria Math" panose="02040503050406030204" charset="0"/>
                                  <a:cs typeface="Cambria Math" panose="02040503050406030204" charset="0"/>
                                </a:rPr>
                              </m:ctrlPr>
                            </m:sSupPr>
                            <m:e>
                              <m:r>
                                <a:rPr lang="en-US" altLang="zh-CN" sz="4400" i="1">
                                  <a:latin typeface="Cambria Math" panose="02040503050406030204" charset="0"/>
                                  <a:cs typeface="Cambria Math" panose="02040503050406030204" charset="0"/>
                                </a:rPr>
                                <m:t>𝑚</m:t>
                              </m:r>
                            </m:e>
                            <m:sup>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𝑗</m:t>
                              </m:r>
                              <m:r>
                                <a:rPr lang="en-US" altLang="zh-CN" sz="4400" i="1">
                                  <a:latin typeface="Cambria Math" panose="02040503050406030204" charset="0"/>
                                  <a:cs typeface="Cambria Math" panose="02040503050406030204" charset="0"/>
                                </a:rPr>
                                <m:t>)</m:t>
                              </m:r>
                            </m:sup>
                          </m:sSup>
                          <m:r>
                            <a:rPr lang="en-US" altLang="zh-CN" sz="4400" i="1">
                              <a:latin typeface="Cambria Math" panose="02040503050406030204" charset="0"/>
                              <a:cs typeface="Cambria Math" panose="02040503050406030204" charset="0"/>
                            </a:rPr>
                            <m:t>)</m:t>
                          </m:r>
                        </m:e>
                        <m:sup>
                          <m:r>
                            <a:rPr lang="en-US" altLang="zh-CN" sz="4400" i="1">
                              <a:latin typeface="Cambria Math" panose="02040503050406030204" charset="0"/>
                              <a:cs typeface="Cambria Math" panose="02040503050406030204" charset="0"/>
                            </a:rPr>
                            <m:t>𝑇</m:t>
                          </m:r>
                        </m:sup>
                      </m:sSup>
                    </m:oMath>
                  </m:oMathPara>
                </a14:m>
                <a:endParaRPr lang="en-US" altLang="zh-CN" sz="4400" i="1">
                  <a:latin typeface="Cambria Math" panose="02040503050406030204" charset="0"/>
                  <a:cs typeface="Cambria Math" panose="02040503050406030204"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1983676" y="8476551"/>
                <a:ext cx="9067165" cy="936625"/>
              </a:xfrm>
              <a:prstGeom prst="rect">
                <a:avLst/>
              </a:prstGeom>
              <a:blipFill rotWithShape="1">
                <a:blip r:embed="rId3"/>
                <a:stretch>
                  <a:fillRect l="-6" t="-61" r="6" b="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1983676" y="9857676"/>
                <a:ext cx="9843135" cy="209613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Sup>
                        <m:sSubSupPr>
                          <m:ctrlPr>
                            <a:rPr lang="en-US" altLang="zh-CN" sz="4400" i="1">
                              <a:latin typeface="Cambria Math" panose="02040503050406030204" charset="0"/>
                              <a:cs typeface="Cambria Math" panose="02040503050406030204" charset="0"/>
                            </a:rPr>
                          </m:ctrlPr>
                        </m:sSubSupPr>
                        <m:e>
                          <m:r>
                            <a:rPr lang="en-US" altLang="zh-CN" sz="4400" i="1">
                              <a:latin typeface="Cambria Math" panose="02040503050406030204" charset="0"/>
                              <a:cs typeface="Cambria Math" panose="02040503050406030204" charset="0"/>
                            </a:rPr>
                            <m:t>𝑆</m:t>
                          </m:r>
                        </m:e>
                        <m:sub>
                          <m:r>
                            <a:rPr lang="en-US" altLang="zh-CN" sz="4400" i="1">
                              <a:latin typeface="Cambria Math" panose="02040503050406030204" charset="0"/>
                              <a:cs typeface="Cambria Math" panose="02040503050406030204" charset="0"/>
                            </a:rPr>
                            <m:t>𝑤</m:t>
                          </m:r>
                        </m:sub>
                        <m:sup>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𝑖</m:t>
                          </m:r>
                          <m:r>
                            <a:rPr lang="en-US" altLang="zh-CN" sz="4400" i="1">
                              <a:latin typeface="Cambria Math" panose="02040503050406030204" charset="0"/>
                              <a:cs typeface="Cambria Math" panose="02040503050406030204" charset="0"/>
                            </a:rPr>
                            <m:t>)</m:t>
                          </m:r>
                        </m:sup>
                      </m:sSubSup>
                      <m:r>
                        <a:rPr lang="en-US" altLang="zh-CN" sz="4400" i="1">
                          <a:latin typeface="Cambria Math" panose="02040503050406030204" charset="0"/>
                          <a:cs typeface="Cambria Math" panose="02040503050406030204" charset="0"/>
                        </a:rPr>
                        <m:t>=</m:t>
                      </m:r>
                      <m:f>
                        <m:fPr>
                          <m:ctrlPr>
                            <a:rPr lang="en-US" altLang="zh-CN" sz="4400" i="1">
                              <a:latin typeface="Cambria Math" panose="02040503050406030204" charset="0"/>
                              <a:cs typeface="Cambria Math" panose="02040503050406030204" charset="0"/>
                            </a:rPr>
                          </m:ctrlPr>
                        </m:fPr>
                        <m:num>
                          <m:r>
                            <a:rPr lang="en-US" altLang="zh-CN" sz="4400" i="1">
                              <a:latin typeface="Cambria Math" panose="02040503050406030204" charset="0"/>
                              <a:cs typeface="Cambria Math" panose="02040503050406030204" charset="0"/>
                            </a:rPr>
                            <m:t>1</m:t>
                          </m:r>
                        </m:num>
                        <m:den>
                          <m:r>
                            <a:rPr lang="en-US" altLang="zh-CN" sz="4400" i="1">
                              <a:latin typeface="Cambria Math" panose="02040503050406030204" charset="0"/>
                              <a:cs typeface="Cambria Math" panose="02040503050406030204" charset="0"/>
                            </a:rPr>
                            <m:t>𝑁</m:t>
                          </m:r>
                        </m:den>
                      </m:f>
                      <m:nary>
                        <m:naryPr>
                          <m:chr m:val="∑"/>
                          <m:limLoc m:val="undOvr"/>
                          <m:ctrlPr>
                            <a:rPr lang="en-US" altLang="zh-CN" sz="4400" i="1">
                              <a:latin typeface="Cambria Math" panose="02040503050406030204" charset="0"/>
                              <a:cs typeface="Cambria Math" panose="02040503050406030204" charset="0"/>
                            </a:rPr>
                          </m:ctrlPr>
                        </m:naryPr>
                        <m:sub>
                          <m:r>
                            <a:rPr lang="en-US" altLang="zh-CN" sz="4400" i="1">
                              <a:latin typeface="Cambria Math" panose="02040503050406030204" charset="0"/>
                              <a:cs typeface="Cambria Math" panose="02040503050406030204" charset="0"/>
                            </a:rPr>
                            <m:t>𝑘</m:t>
                          </m:r>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1</m:t>
                          </m:r>
                        </m:sub>
                        <m:sup>
                          <m:sSub>
                            <m:sSubPr>
                              <m:ctrlPr>
                                <a:rPr lang="en-US" altLang="zh-CN" sz="4400" i="1">
                                  <a:latin typeface="Cambria Math" panose="02040503050406030204" charset="0"/>
                                  <a:cs typeface="Cambria Math" panose="02040503050406030204" charset="0"/>
                                </a:rPr>
                              </m:ctrlPr>
                            </m:sSubPr>
                            <m:e>
                              <m:r>
                                <a:rPr lang="en-US" altLang="zh-CN" sz="4400" i="1">
                                  <a:latin typeface="Cambria Math" panose="02040503050406030204" charset="0"/>
                                  <a:cs typeface="Cambria Math" panose="02040503050406030204" charset="0"/>
                                </a:rPr>
                                <m:t>𝑁</m:t>
                              </m:r>
                            </m:e>
                            <m:sub>
                              <m:r>
                                <a:rPr lang="en-US" altLang="zh-CN" sz="4400" i="1">
                                  <a:latin typeface="Cambria Math" panose="02040503050406030204" charset="0"/>
                                  <a:cs typeface="Cambria Math" panose="02040503050406030204" charset="0"/>
                                </a:rPr>
                                <m:t>𝑘</m:t>
                              </m:r>
                            </m:sub>
                          </m:sSub>
                        </m:sup>
                        <m:e>
                          <m:r>
                            <a:rPr lang="en-US" altLang="zh-CN" sz="4400" i="1">
                              <a:latin typeface="Cambria Math" panose="02040503050406030204" charset="0"/>
                              <a:cs typeface="Cambria Math" panose="02040503050406030204" charset="0"/>
                            </a:rPr>
                            <m:t>(</m:t>
                          </m:r>
                          <m:sSubSup>
                            <m:sSubSupPr>
                              <m:ctrlPr>
                                <a:rPr lang="en-US" altLang="zh-CN" sz="4400" i="1">
                                  <a:latin typeface="Cambria Math" panose="02040503050406030204" charset="0"/>
                                  <a:cs typeface="Cambria Math" panose="02040503050406030204" charset="0"/>
                                </a:rPr>
                              </m:ctrlPr>
                            </m:sSubSupPr>
                            <m:e>
                              <m:r>
                                <a:rPr lang="en-US" altLang="zh-CN" sz="4400" i="1">
                                  <a:latin typeface="Cambria Math" panose="02040503050406030204" charset="0"/>
                                  <a:cs typeface="Cambria Math" panose="02040503050406030204" charset="0"/>
                                </a:rPr>
                                <m:t>𝑥</m:t>
                              </m:r>
                            </m:e>
                            <m:sub>
                              <m:r>
                                <a:rPr lang="en-US" altLang="zh-CN" sz="4400" i="1">
                                  <a:latin typeface="Cambria Math" panose="02040503050406030204" charset="0"/>
                                  <a:cs typeface="Cambria Math" panose="02040503050406030204" charset="0"/>
                                </a:rPr>
                                <m:t>𝑘</m:t>
                              </m:r>
                            </m:sub>
                            <m:sup>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𝑖</m:t>
                              </m:r>
                              <m:r>
                                <a:rPr lang="en-US" altLang="zh-CN" sz="4400" i="1">
                                  <a:latin typeface="Cambria Math" panose="02040503050406030204" charset="0"/>
                                  <a:cs typeface="Cambria Math" panose="02040503050406030204" charset="0"/>
                                </a:rPr>
                                <m:t>)</m:t>
                              </m:r>
                            </m:sup>
                          </m:sSubSup>
                          <m:r>
                            <a:rPr lang="en-US" altLang="zh-CN" sz="4400" i="1">
                              <a:latin typeface="Cambria Math" panose="02040503050406030204" charset="0"/>
                              <a:cs typeface="Cambria Math" panose="02040503050406030204" charset="0"/>
                            </a:rPr>
                            <m:t>−</m:t>
                          </m:r>
                          <m:sSup>
                            <m:sSupPr>
                              <m:ctrlPr>
                                <a:rPr lang="en-US" altLang="zh-CN" sz="4400" i="1">
                                  <a:latin typeface="Cambria Math" panose="02040503050406030204" charset="0"/>
                                  <a:cs typeface="Cambria Math" panose="02040503050406030204" charset="0"/>
                                </a:rPr>
                              </m:ctrlPr>
                            </m:sSupPr>
                            <m:e>
                              <m:r>
                                <a:rPr lang="en-US" altLang="zh-CN" sz="4400" i="1">
                                  <a:latin typeface="Cambria Math" panose="02040503050406030204" charset="0"/>
                                  <a:cs typeface="Cambria Math" panose="02040503050406030204" charset="0"/>
                                </a:rPr>
                                <m:t>𝑚</m:t>
                              </m:r>
                            </m:e>
                            <m:sup>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𝑖</m:t>
                              </m:r>
                              <m:r>
                                <a:rPr lang="en-US" altLang="zh-CN" sz="4400" i="1">
                                  <a:latin typeface="Cambria Math" panose="02040503050406030204" charset="0"/>
                                  <a:cs typeface="Cambria Math" panose="02040503050406030204" charset="0"/>
                                </a:rPr>
                                <m:t>)</m:t>
                              </m:r>
                            </m:sup>
                          </m:sSup>
                          <m:r>
                            <a:rPr lang="en-US" altLang="zh-CN" sz="4400" i="1">
                              <a:latin typeface="Cambria Math" panose="02040503050406030204" charset="0"/>
                              <a:cs typeface="Cambria Math" panose="02040503050406030204" charset="0"/>
                            </a:rPr>
                            <m:t>)</m:t>
                          </m:r>
                          <m:sSup>
                            <m:sSupPr>
                              <m:ctrlPr>
                                <a:rPr lang="en-US" altLang="zh-CN" sz="4400" i="1">
                                  <a:latin typeface="Cambria Math" panose="02040503050406030204" charset="0"/>
                                  <a:cs typeface="Cambria Math" panose="02040503050406030204" charset="0"/>
                                </a:rPr>
                              </m:ctrlPr>
                            </m:sSupPr>
                            <m:e>
                              <m:r>
                                <a:rPr lang="en-US" altLang="zh-CN" sz="4400" i="1">
                                  <a:latin typeface="Cambria Math" panose="02040503050406030204" charset="0"/>
                                  <a:cs typeface="Cambria Math" panose="02040503050406030204" charset="0"/>
                                </a:rPr>
                                <m:t>(</m:t>
                              </m:r>
                              <m:sSubSup>
                                <m:sSubSupPr>
                                  <m:ctrlPr>
                                    <a:rPr lang="en-US" altLang="zh-CN" sz="4400" i="1">
                                      <a:latin typeface="Cambria Math" panose="02040503050406030204" charset="0"/>
                                      <a:cs typeface="Cambria Math" panose="02040503050406030204" charset="0"/>
                                    </a:rPr>
                                  </m:ctrlPr>
                                </m:sSubSupPr>
                                <m:e>
                                  <m:r>
                                    <a:rPr lang="en-US" altLang="zh-CN" sz="4400" i="1">
                                      <a:latin typeface="Cambria Math" panose="02040503050406030204" charset="0"/>
                                      <a:cs typeface="Cambria Math" panose="02040503050406030204" charset="0"/>
                                    </a:rPr>
                                    <m:t>𝑥</m:t>
                                  </m:r>
                                </m:e>
                                <m:sub>
                                  <m:r>
                                    <a:rPr lang="en-US" altLang="zh-CN" sz="4400" i="1">
                                      <a:latin typeface="Cambria Math" panose="02040503050406030204" charset="0"/>
                                      <a:cs typeface="Cambria Math" panose="02040503050406030204" charset="0"/>
                                    </a:rPr>
                                    <m:t>𝑘</m:t>
                                  </m:r>
                                </m:sub>
                                <m:sup>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𝑖</m:t>
                                  </m:r>
                                  <m:r>
                                    <a:rPr lang="en-US" altLang="zh-CN" sz="4400" i="1">
                                      <a:latin typeface="Cambria Math" panose="02040503050406030204" charset="0"/>
                                      <a:cs typeface="Cambria Math" panose="02040503050406030204" charset="0"/>
                                    </a:rPr>
                                    <m:t>)</m:t>
                                  </m:r>
                                </m:sup>
                              </m:sSubSup>
                              <m:r>
                                <a:rPr lang="en-US" altLang="zh-CN" sz="4400" i="1">
                                  <a:latin typeface="Cambria Math" panose="02040503050406030204" charset="0"/>
                                  <a:cs typeface="Cambria Math" panose="02040503050406030204" charset="0"/>
                                </a:rPr>
                                <m:t>−</m:t>
                              </m:r>
                              <m:sSup>
                                <m:sSupPr>
                                  <m:ctrlPr>
                                    <a:rPr lang="en-US" altLang="zh-CN" sz="4400" i="1">
                                      <a:latin typeface="Cambria Math" panose="02040503050406030204" charset="0"/>
                                      <a:cs typeface="Cambria Math" panose="02040503050406030204" charset="0"/>
                                    </a:rPr>
                                  </m:ctrlPr>
                                </m:sSupPr>
                                <m:e>
                                  <m:r>
                                    <a:rPr lang="en-US" altLang="zh-CN" sz="4400" i="1">
                                      <a:latin typeface="Cambria Math" panose="02040503050406030204" charset="0"/>
                                      <a:cs typeface="Cambria Math" panose="02040503050406030204" charset="0"/>
                                    </a:rPr>
                                    <m:t>𝑚</m:t>
                                  </m:r>
                                </m:e>
                                <m:sup>
                                  <m:r>
                                    <a:rPr lang="en-US" altLang="zh-CN" sz="4400" i="1">
                                      <a:latin typeface="Cambria Math" panose="02040503050406030204" charset="0"/>
                                      <a:cs typeface="Cambria Math" panose="02040503050406030204" charset="0"/>
                                    </a:rPr>
                                    <m:t>(</m:t>
                                  </m:r>
                                  <m:r>
                                    <a:rPr lang="en-US" altLang="zh-CN" sz="4400" i="1">
                                      <a:latin typeface="Cambria Math" panose="02040503050406030204" charset="0"/>
                                      <a:cs typeface="Cambria Math" panose="02040503050406030204" charset="0"/>
                                    </a:rPr>
                                    <m:t>𝑖</m:t>
                                  </m:r>
                                  <m:r>
                                    <a:rPr lang="en-US" altLang="zh-CN" sz="4400" i="1">
                                      <a:latin typeface="Cambria Math" panose="02040503050406030204" charset="0"/>
                                      <a:cs typeface="Cambria Math" panose="02040503050406030204" charset="0"/>
                                    </a:rPr>
                                    <m:t>)</m:t>
                                  </m:r>
                                </m:sup>
                              </m:sSup>
                              <m:r>
                                <a:rPr lang="en-US" altLang="zh-CN" sz="4400" i="1">
                                  <a:latin typeface="Cambria Math" panose="02040503050406030204" charset="0"/>
                                  <a:cs typeface="Cambria Math" panose="02040503050406030204" charset="0"/>
                                </a:rPr>
                                <m:t>)</m:t>
                              </m:r>
                            </m:e>
                            <m:sup>
                              <m:r>
                                <a:rPr lang="en-US" altLang="zh-CN" sz="4400" i="1">
                                  <a:latin typeface="Cambria Math" panose="02040503050406030204" charset="0"/>
                                  <a:cs typeface="Cambria Math" panose="02040503050406030204" charset="0"/>
                                </a:rPr>
                                <m:t>𝑇</m:t>
                              </m:r>
                            </m:sup>
                          </m:sSup>
                        </m:e>
                      </m:nary>
                    </m:oMath>
                  </m:oMathPara>
                </a14:m>
                <a:endParaRPr lang="en-US" altLang="zh-CN" sz="4400" i="1">
                  <a:latin typeface="Cambria Math" panose="02040503050406030204" charset="0"/>
                  <a:cs typeface="Cambria Math" panose="02040503050406030204" charset="0"/>
                </a:endParaRPr>
              </a:p>
            </p:txBody>
          </p:sp>
        </mc:Choice>
        <mc:Fallback>
          <p:sp>
            <p:nvSpPr>
              <p:cNvPr id="39" name="文本框 38"/>
              <p:cNvSpPr txBox="1">
                <a:spLocks noRot="1" noChangeAspect="1" noMove="1" noResize="1" noEditPoints="1" noAdjustHandles="1" noChangeArrowheads="1" noChangeShapeType="1" noTextEdit="1"/>
              </p:cNvSpPr>
              <p:nvPr/>
            </p:nvSpPr>
            <p:spPr>
              <a:xfrm>
                <a:off x="1983676" y="9857676"/>
                <a:ext cx="9843135" cy="2096135"/>
              </a:xfrm>
              <a:prstGeom prst="rect">
                <a:avLst/>
              </a:prstGeom>
              <a:blipFill rotWithShape="1">
                <a:blip r:embed="rId4"/>
                <a:stretch>
                  <a:fillRect l="-6" t="-27" r="6" b="27"/>
                </a:stretch>
              </a:blipFill>
            </p:spPr>
            <p:txBody>
              <a:bodyPr/>
              <a:lstStyle/>
              <a:p>
                <a:r>
                  <a:rPr lang="zh-CN" altLang="en-US">
                    <a:noFill/>
                  </a:rPr>
                  <a:t> </a:t>
                </a:r>
              </a:p>
            </p:txBody>
          </p:sp>
        </mc:Fallback>
      </mc:AlternateContent>
      <p:sp>
        <p:nvSpPr>
          <p:cNvPr id="13" name="文本框 12"/>
          <p:cNvSpPr txBox="1"/>
          <p:nvPr/>
        </p:nvSpPr>
        <p:spPr>
          <a:xfrm>
            <a:off x="17214850" y="635"/>
            <a:ext cx="23139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SVM</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23" name="椭圆 22"/>
          <p:cNvSpPr/>
          <p:nvPr/>
        </p:nvSpPr>
        <p:spPr>
          <a:xfrm>
            <a:off x="16807815" y="64897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9" name="文本框 8"/>
          <p:cNvSpPr txBox="1"/>
          <p:nvPr/>
        </p:nvSpPr>
        <p:spPr>
          <a:xfrm>
            <a:off x="17200245" y="502920"/>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Fisher</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14" name="椭圆 13"/>
          <p:cNvSpPr/>
          <p:nvPr/>
        </p:nvSpPr>
        <p:spPr>
          <a:xfrm>
            <a:off x="16807815" y="8699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文本框 14"/>
          <p:cNvSpPr txBox="1"/>
          <p:nvPr/>
        </p:nvSpPr>
        <p:spPr>
          <a:xfrm>
            <a:off x="17200880" y="941705"/>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FaceNet</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16" name="椭圆 15"/>
          <p:cNvSpPr/>
          <p:nvPr/>
        </p:nvSpPr>
        <p:spPr>
          <a:xfrm>
            <a:off x="16807815" y="112585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30505" y="270510"/>
            <a:ext cx="9672320" cy="1106805"/>
          </a:xfrm>
          <a:prstGeom prst="rect">
            <a:avLst/>
          </a:prstGeom>
          <a:noFill/>
        </p:spPr>
        <p:txBody>
          <a:bodyPr wrap="square" rtlCol="0">
            <a:spAutoFit/>
          </a:bodyPr>
          <a:p>
            <a:r>
              <a:rPr lang="zh-CN" altLang="en-US" sz="6600" b="1">
                <a:latin typeface="黑体" panose="02010609060101010101" charset="-122"/>
                <a:ea typeface="黑体" panose="02010609060101010101" charset="-122"/>
              </a:rPr>
              <a:t>人脸识别方法</a:t>
            </a:r>
            <a:r>
              <a:rPr lang="en-US" altLang="zh-CN" sz="4400" b="1">
                <a:sym typeface="+mn-ea"/>
              </a:rPr>
              <a:t>SVM/Fisher face</a:t>
            </a:r>
            <a:endParaRPr lang="zh-CN" altLang="en-US" sz="4400" b="1">
              <a:ea typeface="宋体" panose="02010600030101010101" pitchFamily="2" charset="-122"/>
              <a:sym typeface="+mn-ea"/>
            </a:endParaRPr>
          </a:p>
        </p:txBody>
      </p:sp>
      <p:sp>
        <p:nvSpPr>
          <p:cNvPr id="4" name="文本框 3"/>
          <p:cNvSpPr txBox="1"/>
          <p:nvPr/>
        </p:nvSpPr>
        <p:spPr>
          <a:xfrm>
            <a:off x="14765020" y="0"/>
            <a:ext cx="339026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人脸检测</a:t>
            </a:r>
            <a:endParaRPr lang="zh-CN" altLang="en-US" sz="2800">
              <a:latin typeface="黑体" panose="02010609060101010101" charset="-122"/>
              <a:ea typeface="黑体" panose="02010609060101010101" charset="-122"/>
              <a:sym typeface="+mn-ea"/>
            </a:endParaRPr>
          </a:p>
        </p:txBody>
      </p:sp>
      <p:sp>
        <p:nvSpPr>
          <p:cNvPr id="6" name="文本框 5"/>
          <p:cNvSpPr txBox="1"/>
          <p:nvPr/>
        </p:nvSpPr>
        <p:spPr>
          <a:xfrm>
            <a:off x="20559395" y="0"/>
            <a:ext cx="3520440" cy="953135"/>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人脸识别平台展示</a:t>
            </a:r>
            <a:endParaRPr lang="zh-CN" altLang="en-US" sz="2800">
              <a:latin typeface="黑体" panose="02010609060101010101" charset="-122"/>
              <a:ea typeface="黑体" panose="02010609060101010101" charset="-122"/>
              <a:sym typeface="+mn-ea"/>
            </a:endParaRPr>
          </a:p>
          <a:p>
            <a:pPr>
              <a:buClrTx/>
              <a:buSzTx/>
              <a:buFontTx/>
            </a:pPr>
            <a:endParaRPr lang="zh-CN" altLang="en-US" sz="2800">
              <a:latin typeface="黑体" panose="02010609060101010101" charset="-122"/>
              <a:ea typeface="黑体" panose="02010609060101010101" charset="-122"/>
              <a:sym typeface="+mn-ea"/>
            </a:endParaRPr>
          </a:p>
        </p:txBody>
      </p:sp>
      <p:sp>
        <p:nvSpPr>
          <p:cNvPr id="7" name="椭圆 6"/>
          <p:cNvSpPr/>
          <p:nvPr/>
        </p:nvSpPr>
        <p:spPr>
          <a:xfrm>
            <a:off x="14330045" y="143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8" name="椭圆 7"/>
          <p:cNvSpPr/>
          <p:nvPr/>
        </p:nvSpPr>
        <p:spPr>
          <a:xfrm>
            <a:off x="2025967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0" name="文本框 9"/>
          <p:cNvSpPr txBox="1"/>
          <p:nvPr/>
        </p:nvSpPr>
        <p:spPr>
          <a:xfrm>
            <a:off x="11899265" y="49530"/>
            <a:ext cx="173037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11" name="椭圆 10"/>
          <p:cNvSpPr/>
          <p:nvPr/>
        </p:nvSpPr>
        <p:spPr>
          <a:xfrm>
            <a:off x="11335385"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文本框 14"/>
          <p:cNvSpPr txBox="1"/>
          <p:nvPr userDrawn="1"/>
        </p:nvSpPr>
        <p:spPr>
          <a:xfrm>
            <a:off x="659765" y="1684655"/>
            <a:ext cx="22454870" cy="951865"/>
          </a:xfrm>
          <a:prstGeom prst="rect">
            <a:avLst/>
          </a:prstGeom>
        </p:spPr>
        <p:txBody>
          <a:bodyPr wrap="square" rtlCol="0" anchor="t">
            <a:noAutofit/>
          </a:bodyPr>
          <a:p>
            <a:pPr algn="l" defTabSz="0">
              <a:buClrTx/>
              <a:buSzTx/>
              <a:buFontTx/>
            </a:pPr>
            <a:r>
              <a:rPr lang="zh-CN" altLang="en-US" sz="6600" b="1">
                <a:solidFill>
                  <a:srgbClr val="FF0000"/>
                </a:solidFill>
                <a:cs typeface="+mn-lt"/>
              </a:rPr>
              <a:t>效果比较</a:t>
            </a:r>
            <a:endParaRPr lang="zh-CN" altLang="en-US" sz="6600" b="1">
              <a:solidFill>
                <a:srgbClr val="FF0000"/>
              </a:solidFill>
              <a:cs typeface="+mn-lt"/>
            </a:endParaRPr>
          </a:p>
        </p:txBody>
      </p:sp>
      <p:graphicFrame>
        <p:nvGraphicFramePr>
          <p:cNvPr id="16" name="表格 15"/>
          <p:cNvGraphicFramePr/>
          <p:nvPr>
            <p:custDataLst>
              <p:tags r:id="rId1"/>
            </p:custDataLst>
          </p:nvPr>
        </p:nvGraphicFramePr>
        <p:xfrm>
          <a:off x="1514475" y="2769870"/>
          <a:ext cx="21600160" cy="6959600"/>
        </p:xfrm>
        <a:graphic>
          <a:graphicData uri="http://schemas.openxmlformats.org/drawingml/2006/table">
            <a:tbl>
              <a:tblPr firstRow="1" bandRow="1">
                <a:tableStyleId>{72833802-FEF1-4C79-8D5D-14CF1EAF98D9}</a:tableStyleId>
              </a:tblPr>
              <a:tblGrid>
                <a:gridCol w="5736590"/>
                <a:gridCol w="4572635"/>
                <a:gridCol w="3937000"/>
                <a:gridCol w="3389630"/>
                <a:gridCol w="3964305"/>
              </a:tblGrid>
              <a:tr h="930910">
                <a:tc>
                  <a:txBody>
                    <a:bodyPr/>
                    <a:p>
                      <a:pPr algn="ctr">
                        <a:buNone/>
                      </a:pPr>
                      <a:r>
                        <a:rPr lang="en-US" altLang="zh-CN" sz="4000"/>
                        <a:t>Model</a:t>
                      </a:r>
                      <a:endParaRPr lang="en-US" altLang="zh-CN" sz="4000"/>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EB203B"/>
                    </a:solidFill>
                  </a:tcPr>
                </a:tc>
                <a:tc>
                  <a:txBody>
                    <a:bodyPr/>
                    <a:p>
                      <a:pPr algn="ctr">
                        <a:buNone/>
                      </a:pPr>
                      <a:r>
                        <a:rPr lang="en-US" altLang="zh-CN" sz="4000"/>
                        <a:t>Precision</a:t>
                      </a:r>
                      <a:endParaRPr lang="en-US" altLang="zh-CN" sz="4000"/>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EB203B"/>
                    </a:solidFill>
                  </a:tcPr>
                </a:tc>
                <a:tc>
                  <a:txBody>
                    <a:bodyPr/>
                    <a:p>
                      <a:pPr algn="ctr">
                        <a:buNone/>
                      </a:pPr>
                      <a:r>
                        <a:rPr lang="en-US" altLang="zh-CN" sz="4000"/>
                        <a:t>Recall</a:t>
                      </a:r>
                      <a:endParaRPr lang="en-US" altLang="zh-CN" sz="4000"/>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EB203B"/>
                    </a:solidFill>
                  </a:tcPr>
                </a:tc>
                <a:tc>
                  <a:txBody>
                    <a:bodyPr/>
                    <a:p>
                      <a:pPr algn="ctr">
                        <a:buNone/>
                      </a:pPr>
                      <a:r>
                        <a:rPr lang="en-US" altLang="zh-CN" sz="4000"/>
                        <a:t>F1</a:t>
                      </a:r>
                      <a:endParaRPr lang="en-US" altLang="zh-CN" sz="4000"/>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EB203B"/>
                    </a:solidFill>
                  </a:tcPr>
                </a:tc>
                <a:tc>
                  <a:txBody>
                    <a:bodyPr/>
                    <a:p>
                      <a:pPr algn="ctr">
                        <a:buNone/>
                      </a:pPr>
                      <a:r>
                        <a:rPr lang="en-US" altLang="zh-CN" sz="4000">
                          <a:latin typeface="黑体" panose="02010609060101010101" charset="-122"/>
                          <a:ea typeface="黑体" panose="02010609060101010101" charset="-122"/>
                        </a:rPr>
                        <a:t>Support</a:t>
                      </a:r>
                      <a:endParaRPr lang="en-US" altLang="zh-CN" sz="4000">
                        <a:latin typeface="黑体" panose="02010609060101010101" charset="-122"/>
                        <a:ea typeface="黑体" panose="02010609060101010101" charset="-122"/>
                      </a:endParaRPr>
                    </a:p>
                  </a:txBody>
                  <a:tcPr anchor="ctr" anchorCtr="0">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solidFill>
                      <a:srgbClr val="EB203B"/>
                    </a:solidFill>
                  </a:tcPr>
                </a:tc>
              </a:tr>
              <a:tr h="1369060">
                <a:tc>
                  <a:txBody>
                    <a:bodyPr/>
                    <a:p>
                      <a:pPr algn="ctr">
                        <a:buNone/>
                      </a:pPr>
                      <a:r>
                        <a:rPr lang="en-US" altLang="zh-CN" sz="4000">
                          <a:latin typeface="Times New Roman" panose="02020603050405020304" charset="0"/>
                          <a:cs typeface="Times New Roman" panose="02020603050405020304" charset="0"/>
                          <a:sym typeface="+mn-ea"/>
                        </a:rPr>
                        <a:t>SVM-Kernel</a:t>
                      </a:r>
                      <a:endParaRPr lang="en-US" altLang="zh-CN" sz="4000">
                        <a:latin typeface="Times New Roman" panose="02020603050405020304" charset="0"/>
                        <a:cs typeface="Times New Roman" panose="02020603050405020304" charset="0"/>
                        <a:sym typeface="+mn-ea"/>
                      </a:endParaRPr>
                    </a:p>
                    <a:p>
                      <a:pPr algn="ctr">
                        <a:buNone/>
                      </a:pPr>
                      <a:r>
                        <a:rPr lang="en-US" altLang="zh-CN" sz="4000">
                          <a:latin typeface="Times New Roman" panose="02020603050405020304" charset="0"/>
                          <a:cs typeface="Times New Roman" panose="02020603050405020304" charset="0"/>
                          <a:sym typeface="+mn-ea"/>
                        </a:rPr>
                        <a:t>macro avg</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None/>
                      </a:pPr>
                      <a:r>
                        <a:rPr lang="en-US" altLang="zh-CN" sz="4000" b="0">
                          <a:latin typeface="Times New Roman" panose="02020603050405020304" charset="0"/>
                          <a:cs typeface="Times New Roman" panose="02020603050405020304" charset="0"/>
                        </a:rPr>
                        <a:t>78%</a:t>
                      </a:r>
                      <a:endParaRPr lang="en-US" altLang="zh-CN" sz="4000" b="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None/>
                      </a:pPr>
                      <a:r>
                        <a:rPr lang="en-US" altLang="zh-CN" sz="4000" b="0">
                          <a:latin typeface="Times New Roman" panose="02020603050405020304" charset="0"/>
                          <a:cs typeface="Times New Roman" panose="02020603050405020304" charset="0"/>
                        </a:rPr>
                        <a:t>76%</a:t>
                      </a:r>
                      <a:endParaRPr lang="en-US" altLang="zh-CN" sz="4000" b="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None/>
                      </a:pPr>
                      <a:r>
                        <a:rPr lang="en-US" altLang="zh-CN" sz="4000">
                          <a:latin typeface="Times New Roman" panose="02020603050405020304" charset="0"/>
                          <a:cs typeface="Times New Roman" panose="02020603050405020304" charset="0"/>
                        </a:rPr>
                        <a:t>75%</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None/>
                      </a:pPr>
                      <a:r>
                        <a:rPr lang="en-US" altLang="zh-CN" sz="4000">
                          <a:latin typeface="Times New Roman" panose="02020603050405020304" charset="0"/>
                          <a:cs typeface="Times New Roman" panose="02020603050405020304" charset="0"/>
                        </a:rPr>
                        <a:t>1964</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r>
              <a:tr h="1005840">
                <a:tc>
                  <a:txBody>
                    <a:bodyPr/>
                    <a:p>
                      <a:pPr algn="ctr">
                        <a:buNone/>
                      </a:pPr>
                      <a:r>
                        <a:rPr lang="en-US" altLang="zh-CN" sz="4000">
                          <a:latin typeface="Times New Roman" panose="02020603050405020304" charset="0"/>
                          <a:cs typeface="Times New Roman" panose="02020603050405020304" charset="0"/>
                          <a:sym typeface="+mn-ea"/>
                        </a:rPr>
                        <a:t>SVM-Kernel</a:t>
                      </a:r>
                      <a:endParaRPr lang="en-US" altLang="zh-CN" sz="4000">
                        <a:latin typeface="Times New Roman" panose="02020603050405020304" charset="0"/>
                        <a:cs typeface="Times New Roman" panose="02020603050405020304" charset="0"/>
                        <a:sym typeface="+mn-ea"/>
                      </a:endParaRPr>
                    </a:p>
                    <a:p>
                      <a:pPr algn="ctr">
                        <a:buNone/>
                      </a:pPr>
                      <a:r>
                        <a:rPr lang="en-US" altLang="zh-CN" sz="4000">
                          <a:latin typeface="Times New Roman" panose="02020603050405020304" charset="0"/>
                          <a:cs typeface="Times New Roman" panose="02020603050405020304" charset="0"/>
                          <a:sym typeface="+mn-ea"/>
                        </a:rPr>
                        <a:t>weighted avg</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None/>
                      </a:pPr>
                      <a:r>
                        <a:rPr lang="en-US" altLang="zh-CN" sz="4000" b="1">
                          <a:latin typeface="Times New Roman" panose="02020603050405020304" charset="0"/>
                          <a:cs typeface="Times New Roman" panose="02020603050405020304" charset="0"/>
                        </a:rPr>
                        <a:t>80%</a:t>
                      </a:r>
                      <a:endParaRPr lang="en-US" altLang="zh-CN" sz="4000" b="1">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None/>
                      </a:pPr>
                      <a:r>
                        <a:rPr lang="en-US" altLang="zh-CN" sz="4000" b="1">
                          <a:latin typeface="Times New Roman" panose="02020603050405020304" charset="0"/>
                          <a:cs typeface="Times New Roman" panose="02020603050405020304" charset="0"/>
                        </a:rPr>
                        <a:t>77%</a:t>
                      </a:r>
                      <a:endParaRPr lang="en-US" altLang="zh-CN" sz="4000" b="1">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None/>
                      </a:pPr>
                      <a:r>
                        <a:rPr lang="en-US" altLang="zh-CN" sz="4000" b="1">
                          <a:latin typeface="Times New Roman" panose="02020603050405020304" charset="0"/>
                          <a:cs typeface="Times New Roman" panose="02020603050405020304" charset="0"/>
                        </a:rPr>
                        <a:t>76%</a:t>
                      </a:r>
                      <a:endParaRPr lang="en-US" altLang="zh-CN" sz="4000" b="1">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None/>
                      </a:pPr>
                      <a:r>
                        <a:rPr lang="en-US" altLang="zh-CN" sz="4000">
                          <a:latin typeface="Times New Roman" panose="02020603050405020304" charset="0"/>
                          <a:cs typeface="Times New Roman" panose="02020603050405020304" charset="0"/>
                        </a:rPr>
                        <a:t>1964</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r>
              <a:tr h="1369695">
                <a:tc>
                  <a:txBody>
                    <a:bodyPr/>
                    <a:p>
                      <a:pPr algn="ctr">
                        <a:buNone/>
                      </a:pPr>
                      <a:r>
                        <a:rPr lang="en-US" altLang="zh-CN" sz="4000">
                          <a:latin typeface="Times New Roman" panose="02020603050405020304" charset="0"/>
                          <a:cs typeface="Times New Roman" panose="02020603050405020304" charset="0"/>
                        </a:rPr>
                        <a:t>Fisher </a:t>
                      </a:r>
                      <a:r>
                        <a:rPr lang="en-US" altLang="zh-CN" sz="4000">
                          <a:latin typeface="Times New Roman" panose="02020603050405020304" charset="0"/>
                          <a:cs typeface="Times New Roman" panose="02020603050405020304" charset="0"/>
                        </a:rPr>
                        <a:t>Face</a:t>
                      </a:r>
                      <a:endParaRPr lang="en-US" altLang="zh-CN" sz="4000">
                        <a:latin typeface="Times New Roman" panose="02020603050405020304" charset="0"/>
                        <a:cs typeface="Times New Roman" panose="02020603050405020304" charset="0"/>
                      </a:endParaRPr>
                    </a:p>
                    <a:p>
                      <a:pPr algn="ctr">
                        <a:buNone/>
                      </a:pPr>
                      <a:r>
                        <a:rPr lang="en-US" altLang="zh-CN" sz="4000">
                          <a:latin typeface="Times New Roman" panose="02020603050405020304" charset="0"/>
                          <a:cs typeface="Times New Roman" panose="02020603050405020304" charset="0"/>
                        </a:rPr>
                        <a:t>marco av</a:t>
                      </a:r>
                      <a:r>
                        <a:rPr lang="en-US" altLang="zh-CN" sz="4000">
                          <a:latin typeface="Times New Roman" panose="02020603050405020304" charset="0"/>
                          <a:cs typeface="Times New Roman" panose="02020603050405020304" charset="0"/>
                        </a:rPr>
                        <a:t>g</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32%</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29%</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28%</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1964</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tcPr>
                </a:tc>
              </a:tr>
              <a:tr h="1369695">
                <a:tc>
                  <a:txBody>
                    <a:bodyPr/>
                    <a:p>
                      <a:pPr algn="ctr">
                        <a:buNone/>
                      </a:pPr>
                      <a:r>
                        <a:rPr lang="en-US" altLang="zh-CN" sz="4000">
                          <a:latin typeface="Times New Roman" panose="02020603050405020304" charset="0"/>
                          <a:cs typeface="Times New Roman" panose="02020603050405020304" charset="0"/>
                        </a:rPr>
                        <a:t>Fisher </a:t>
                      </a:r>
                      <a:r>
                        <a:rPr lang="en-US" altLang="zh-CN" sz="4000">
                          <a:latin typeface="Times New Roman" panose="02020603050405020304" charset="0"/>
                          <a:cs typeface="Times New Roman" panose="02020603050405020304" charset="0"/>
                        </a:rPr>
                        <a:t>Face</a:t>
                      </a:r>
                      <a:endParaRPr lang="en-US" altLang="zh-CN" sz="4000">
                        <a:latin typeface="Times New Roman" panose="02020603050405020304" charset="0"/>
                        <a:cs typeface="Times New Roman" panose="02020603050405020304" charset="0"/>
                      </a:endParaRPr>
                    </a:p>
                    <a:p>
                      <a:pPr algn="ctr">
                        <a:buNone/>
                      </a:pPr>
                      <a:r>
                        <a:rPr lang="en-US" altLang="zh-CN" sz="4000">
                          <a:latin typeface="Times New Roman" panose="02020603050405020304" charset="0"/>
                          <a:cs typeface="Times New Roman" panose="02020603050405020304" charset="0"/>
                        </a:rPr>
                        <a:t>weighted </a:t>
                      </a:r>
                      <a:r>
                        <a:rPr lang="en-US" altLang="zh-CN" sz="4000">
                          <a:latin typeface="Times New Roman" panose="02020603050405020304" charset="0"/>
                          <a:cs typeface="Times New Roman" panose="02020603050405020304" charset="0"/>
                        </a:rPr>
                        <a:t>avg</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35%</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28%</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28%</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1964</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tcPr>
                </a:tc>
              </a:tr>
            </a:tbl>
          </a:graphicData>
        </a:graphic>
      </p:graphicFrame>
      <p:sp>
        <p:nvSpPr>
          <p:cNvPr id="23" name="文本框 22"/>
          <p:cNvSpPr txBox="1"/>
          <p:nvPr/>
        </p:nvSpPr>
        <p:spPr>
          <a:xfrm>
            <a:off x="659765" y="9497060"/>
            <a:ext cx="3936365" cy="1106805"/>
          </a:xfrm>
          <a:prstGeom prst="rect">
            <a:avLst/>
          </a:prstGeom>
          <a:noFill/>
        </p:spPr>
        <p:txBody>
          <a:bodyPr wrap="square" rtlCol="0" anchor="t">
            <a:spAutoFit/>
          </a:bodyPr>
          <a:p>
            <a:pPr algn="l" defTabSz="0">
              <a:buClrTx/>
              <a:buSzTx/>
              <a:buFontTx/>
            </a:pPr>
            <a:r>
              <a:rPr lang="zh-CN" altLang="en-US" sz="6600" b="1">
                <a:solidFill>
                  <a:srgbClr val="FF0000"/>
                </a:solidFill>
                <a:cs typeface="+mn-lt"/>
                <a:sym typeface="+mn-ea"/>
              </a:rPr>
              <a:t>问题总结</a:t>
            </a:r>
            <a:endParaRPr lang="zh-CN" altLang="en-US" sz="6600" b="1">
              <a:solidFill>
                <a:srgbClr val="FF0000"/>
              </a:solidFill>
              <a:cs typeface="+mn-lt"/>
              <a:sym typeface="+mn-ea"/>
            </a:endParaRPr>
          </a:p>
        </p:txBody>
      </p:sp>
      <p:sp>
        <p:nvSpPr>
          <p:cNvPr id="25" name="文本框 24"/>
          <p:cNvSpPr txBox="1"/>
          <p:nvPr/>
        </p:nvSpPr>
        <p:spPr>
          <a:xfrm>
            <a:off x="2315845" y="10936605"/>
            <a:ext cx="17699355" cy="2168525"/>
          </a:xfrm>
          <a:prstGeom prst="rect">
            <a:avLst/>
          </a:prstGeom>
          <a:noFill/>
        </p:spPr>
        <p:txBody>
          <a:bodyPr wrap="square" rtlCol="0">
            <a:spAutoFit/>
          </a:bodyPr>
          <a:p>
            <a:r>
              <a:rPr lang="en-US" altLang="zh-CN" sz="5400" b="1"/>
              <a:t>1. </a:t>
            </a:r>
            <a:r>
              <a:rPr lang="zh-CN" altLang="en-US" sz="5400" b="1"/>
              <a:t>对数据集要求较高：</a:t>
            </a:r>
            <a:r>
              <a:rPr lang="zh-CN" altLang="en-US" sz="4800"/>
              <a:t>光照敏感类算法</a:t>
            </a:r>
            <a:endParaRPr lang="zh-CN" altLang="en-US" sz="4800"/>
          </a:p>
          <a:p>
            <a:pPr>
              <a:lnSpc>
                <a:spcPct val="150000"/>
              </a:lnSpc>
            </a:pPr>
            <a:r>
              <a:rPr lang="en-US" altLang="zh-CN" sz="5400" b="1"/>
              <a:t>2. </a:t>
            </a:r>
            <a:r>
              <a:rPr lang="zh-CN" altLang="en-US" sz="5400" b="1"/>
              <a:t>泛化能力弱：</a:t>
            </a:r>
            <a:r>
              <a:rPr lang="zh-CN" altLang="en-US" sz="4800"/>
              <a:t>需要根据不同数据集精调整超参数</a:t>
            </a:r>
            <a:endParaRPr lang="zh-CN" altLang="en-US" sz="4800"/>
          </a:p>
        </p:txBody>
      </p:sp>
      <p:sp>
        <p:nvSpPr>
          <p:cNvPr id="5" name="文本框 4"/>
          <p:cNvSpPr txBox="1"/>
          <p:nvPr/>
        </p:nvSpPr>
        <p:spPr>
          <a:xfrm>
            <a:off x="17214850" y="635"/>
            <a:ext cx="23139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SVM</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14" name="椭圆 13"/>
          <p:cNvSpPr/>
          <p:nvPr/>
        </p:nvSpPr>
        <p:spPr>
          <a:xfrm>
            <a:off x="16807815" y="64897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9" name="文本框 18"/>
          <p:cNvSpPr txBox="1"/>
          <p:nvPr/>
        </p:nvSpPr>
        <p:spPr>
          <a:xfrm>
            <a:off x="17200245" y="502920"/>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Fisher</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21" name="椭圆 20"/>
          <p:cNvSpPr/>
          <p:nvPr/>
        </p:nvSpPr>
        <p:spPr>
          <a:xfrm>
            <a:off x="16807815" y="8699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2" name="文本框 21"/>
          <p:cNvSpPr txBox="1"/>
          <p:nvPr/>
        </p:nvSpPr>
        <p:spPr>
          <a:xfrm>
            <a:off x="17200880" y="941705"/>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FaceNet</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24" name="椭圆 23"/>
          <p:cNvSpPr/>
          <p:nvPr/>
        </p:nvSpPr>
        <p:spPr>
          <a:xfrm>
            <a:off x="16807815" y="112585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t="29676"/>
          <a:stretch>
            <a:fillRect/>
          </a:stretch>
        </p:blipFill>
        <p:spPr>
          <a:xfrm>
            <a:off x="4201160" y="6958330"/>
            <a:ext cx="15866110" cy="6769100"/>
          </a:xfrm>
          <a:prstGeom prst="rect">
            <a:avLst/>
          </a:prstGeom>
        </p:spPr>
      </p:pic>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30505" y="270510"/>
            <a:ext cx="11744960" cy="1106805"/>
          </a:xfrm>
          <a:prstGeom prst="rect">
            <a:avLst/>
          </a:prstGeom>
          <a:noFill/>
        </p:spPr>
        <p:txBody>
          <a:bodyPr wrap="square" rtlCol="0">
            <a:spAutoFit/>
          </a:bodyPr>
          <a:p>
            <a:r>
              <a:rPr lang="zh-CN" altLang="en-US" sz="6600" b="1">
                <a:latin typeface="黑体" panose="02010609060101010101" charset="-122"/>
                <a:ea typeface="黑体" panose="02010609060101010101" charset="-122"/>
              </a:rPr>
              <a:t>人脸识别方法</a:t>
            </a:r>
            <a:r>
              <a:rPr lang="en-US" altLang="zh-CN" sz="4400" b="1">
                <a:sym typeface="+mn-ea"/>
              </a:rPr>
              <a:t>FaceEncoding Method</a:t>
            </a:r>
            <a:endParaRPr lang="en-US" altLang="zh-CN" sz="4400" b="1">
              <a:sym typeface="+mn-ea"/>
            </a:endParaRPr>
          </a:p>
        </p:txBody>
      </p:sp>
      <p:sp>
        <p:nvSpPr>
          <p:cNvPr id="17" name="文本框 16"/>
          <p:cNvSpPr txBox="1"/>
          <p:nvPr/>
        </p:nvSpPr>
        <p:spPr>
          <a:xfrm>
            <a:off x="14765020" y="0"/>
            <a:ext cx="339026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人脸检测</a:t>
            </a:r>
            <a:endParaRPr lang="zh-CN" altLang="en-US" sz="2800">
              <a:latin typeface="黑体" panose="02010609060101010101" charset="-122"/>
              <a:ea typeface="黑体" panose="02010609060101010101" charset="-122"/>
              <a:sym typeface="+mn-ea"/>
            </a:endParaRPr>
          </a:p>
        </p:txBody>
      </p:sp>
      <p:sp>
        <p:nvSpPr>
          <p:cNvPr id="19" name="文本框 18"/>
          <p:cNvSpPr txBox="1"/>
          <p:nvPr/>
        </p:nvSpPr>
        <p:spPr>
          <a:xfrm>
            <a:off x="20559395" y="0"/>
            <a:ext cx="3520440" cy="953135"/>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人脸识别平台展示</a:t>
            </a:r>
            <a:endParaRPr lang="zh-CN" altLang="en-US" sz="2800">
              <a:latin typeface="黑体" panose="02010609060101010101" charset="-122"/>
              <a:ea typeface="黑体" panose="02010609060101010101" charset="-122"/>
              <a:sym typeface="+mn-ea"/>
            </a:endParaRPr>
          </a:p>
          <a:p>
            <a:pPr>
              <a:buClrTx/>
              <a:buSzTx/>
              <a:buFontTx/>
            </a:pPr>
            <a:endParaRPr lang="zh-CN" altLang="en-US" sz="2800">
              <a:latin typeface="黑体" panose="02010609060101010101" charset="-122"/>
              <a:ea typeface="黑体" panose="02010609060101010101" charset="-122"/>
              <a:sym typeface="+mn-ea"/>
            </a:endParaRPr>
          </a:p>
        </p:txBody>
      </p:sp>
      <p:sp>
        <p:nvSpPr>
          <p:cNvPr id="21" name="椭圆 20"/>
          <p:cNvSpPr/>
          <p:nvPr/>
        </p:nvSpPr>
        <p:spPr>
          <a:xfrm>
            <a:off x="14330045" y="143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2" name="椭圆 21"/>
          <p:cNvSpPr/>
          <p:nvPr/>
        </p:nvSpPr>
        <p:spPr>
          <a:xfrm>
            <a:off x="2025967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3" name="文本框 22"/>
          <p:cNvSpPr txBox="1"/>
          <p:nvPr/>
        </p:nvSpPr>
        <p:spPr>
          <a:xfrm>
            <a:off x="11899265" y="49530"/>
            <a:ext cx="173037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24" name="椭圆 23"/>
          <p:cNvSpPr/>
          <p:nvPr/>
        </p:nvSpPr>
        <p:spPr>
          <a:xfrm>
            <a:off x="11335385"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6" name="文本框 25"/>
          <p:cNvSpPr txBox="1"/>
          <p:nvPr/>
        </p:nvSpPr>
        <p:spPr>
          <a:xfrm>
            <a:off x="599440" y="2050415"/>
            <a:ext cx="9828530" cy="922020"/>
          </a:xfrm>
          <a:prstGeom prst="rect">
            <a:avLst/>
          </a:prstGeom>
          <a:noFill/>
        </p:spPr>
        <p:txBody>
          <a:bodyPr wrap="none" rtlCol="0" anchor="t">
            <a:spAutoFit/>
          </a:bodyPr>
          <a:p>
            <a:pPr algn="l" defTabSz="0">
              <a:buClrTx/>
              <a:buSzTx/>
              <a:buFontTx/>
            </a:pPr>
            <a:r>
              <a:rPr lang="zh-CN" altLang="en-US" sz="5400" b="1">
                <a:solidFill>
                  <a:srgbClr val="FF0000"/>
                </a:solidFill>
                <a:cs typeface="+mn-lt"/>
                <a:sym typeface="+mn-ea"/>
              </a:rPr>
              <a:t>基于自监督</a:t>
            </a:r>
            <a:r>
              <a:rPr lang="zh-CN" altLang="en-US" sz="5400" b="1">
                <a:solidFill>
                  <a:srgbClr val="FF0000"/>
                </a:solidFill>
                <a:cs typeface="+mn-lt"/>
                <a:sym typeface="+mn-ea"/>
              </a:rPr>
              <a:t>学习的人脸识别</a:t>
            </a:r>
            <a:r>
              <a:rPr lang="zh-CN" altLang="en-US" sz="5400" b="1">
                <a:solidFill>
                  <a:srgbClr val="FF0000"/>
                </a:solidFill>
                <a:cs typeface="+mn-lt"/>
                <a:sym typeface="+mn-ea"/>
              </a:rPr>
              <a:t>编码</a:t>
            </a:r>
            <a:endParaRPr lang="zh-CN" altLang="en-US" sz="5400" b="1">
              <a:solidFill>
                <a:srgbClr val="FF0000"/>
              </a:solidFill>
              <a:cs typeface="+mn-lt"/>
              <a:sym typeface="+mn-ea"/>
            </a:endParaRPr>
          </a:p>
        </p:txBody>
      </p:sp>
      <p:sp>
        <p:nvSpPr>
          <p:cNvPr id="27" name="文本框 26"/>
          <p:cNvSpPr txBox="1"/>
          <p:nvPr/>
        </p:nvSpPr>
        <p:spPr>
          <a:xfrm>
            <a:off x="1993265" y="3368040"/>
            <a:ext cx="8434705" cy="706755"/>
          </a:xfrm>
          <a:prstGeom prst="rect">
            <a:avLst/>
          </a:prstGeom>
          <a:noFill/>
        </p:spPr>
        <p:txBody>
          <a:bodyPr wrap="none" rtlCol="0">
            <a:spAutoFit/>
          </a:bodyPr>
          <a:p>
            <a:r>
              <a:rPr lang="en-US" altLang="zh-CN" sz="4000"/>
              <a:t>1. </a:t>
            </a:r>
            <a:r>
              <a:rPr lang="zh-CN" altLang="en-US" sz="4000"/>
              <a:t>去掉传统卷积网络的</a:t>
            </a:r>
            <a:r>
              <a:rPr lang="en-US" altLang="zh-CN" sz="4000"/>
              <a:t>softmax</a:t>
            </a:r>
            <a:r>
              <a:rPr lang="zh-CN" altLang="en-US" sz="4000"/>
              <a:t>分类层</a:t>
            </a:r>
            <a:endParaRPr lang="zh-CN" altLang="en-US" sz="4000"/>
          </a:p>
        </p:txBody>
      </p:sp>
      <mc:AlternateContent xmlns:mc="http://schemas.openxmlformats.org/markup-compatibility/2006">
        <mc:Choice xmlns:a14="http://schemas.microsoft.com/office/drawing/2010/main" Requires="a14">
          <p:sp>
            <p:nvSpPr>
              <p:cNvPr id="28" name="文本框 27"/>
              <p:cNvSpPr txBox="1"/>
              <p:nvPr/>
            </p:nvSpPr>
            <p:spPr>
              <a:xfrm>
                <a:off x="1993265" y="4312920"/>
                <a:ext cx="18526125" cy="765810"/>
              </a:xfrm>
              <a:prstGeom prst="rect">
                <a:avLst/>
              </a:prstGeom>
              <a:noFill/>
            </p:spPr>
            <p:txBody>
              <a:bodyPr wrap="none" rtlCol="0">
                <a:spAutoFit/>
              </a:bodyPr>
              <a:p>
                <a:pPr algn="l"/>
                <a:r>
                  <a:rPr lang="en-US" altLang="zh-CN" sz="4000"/>
                  <a:t>2. </a:t>
                </a:r>
                <a:r>
                  <a:rPr lang="zh-CN" altLang="en-US" sz="4000"/>
                  <a:t>训练人脸编码网络</a:t>
                </a:r>
                <a14:m>
                  <m:oMath xmlns:m="http://schemas.openxmlformats.org/officeDocument/2006/math">
                    <m:r>
                      <a:rPr lang="en-US" altLang="zh-CN" sz="4000" i="1">
                        <a:latin typeface="Cambria Math" panose="02040503050406030204" charset="0"/>
                        <a:cs typeface="Cambria Math" panose="02040503050406030204" charset="0"/>
                      </a:rPr>
                      <m:t>𝑓</m:t>
                    </m:r>
                    <m:r>
                      <a:rPr lang="en-US" altLang="zh-CN" sz="4000" i="1">
                        <a:latin typeface="Cambria Math" panose="02040503050406030204" charset="0"/>
                        <a:cs typeface="Cambria Math" panose="02040503050406030204" charset="0"/>
                      </a:rPr>
                      <m:t>(·)</m:t>
                    </m:r>
                  </m:oMath>
                </a14:m>
                <a:r>
                  <a:rPr lang="zh-CN" altLang="en-US" sz="4000"/>
                  <a:t>，分别输入两张图片</a:t>
                </a:r>
                <a14:m>
                  <m:oMath xmlns:m="http://schemas.openxmlformats.org/officeDocument/2006/math">
                    <m:sSup>
                      <m:sSupPr>
                        <m:ctrlPr>
                          <a:rPr lang="en-US" altLang="zh-CN" sz="4000" i="1">
                            <a:latin typeface="Cambria Math" panose="02040503050406030204" charset="0"/>
                            <a:cs typeface="Cambria Math" panose="02040503050406030204" charset="0"/>
                          </a:rPr>
                        </m:ctrlPr>
                      </m:sSupPr>
                      <m:e>
                        <m:r>
                          <a:rPr lang="en-US" altLang="zh-CN" sz="4000" i="1">
                            <a:latin typeface="Cambria Math" panose="02040503050406030204" charset="0"/>
                            <a:cs typeface="Cambria Math" panose="02040503050406030204" charset="0"/>
                          </a:rPr>
                          <m:t>𝑥</m:t>
                        </m:r>
                      </m:e>
                      <m:sup>
                        <m:r>
                          <a:rPr lang="en-US" altLang="zh-CN" sz="4000" i="1">
                            <a:latin typeface="Cambria Math" panose="02040503050406030204" charset="0"/>
                            <a:cs typeface="Cambria Math" panose="02040503050406030204" charset="0"/>
                          </a:rPr>
                          <m:t>(</m:t>
                        </m:r>
                        <m:r>
                          <a:rPr lang="en-US" altLang="zh-CN" sz="4000" i="1">
                            <a:latin typeface="Cambria Math" panose="02040503050406030204" charset="0"/>
                            <a:cs typeface="Cambria Math" panose="02040503050406030204" charset="0"/>
                          </a:rPr>
                          <m:t>1</m:t>
                        </m:r>
                        <m:r>
                          <a:rPr lang="en-US" altLang="zh-CN" sz="4000" i="1">
                            <a:latin typeface="Cambria Math" panose="02040503050406030204" charset="0"/>
                            <a:cs typeface="Cambria Math" panose="02040503050406030204" charset="0"/>
                          </a:rPr>
                          <m:t>)</m:t>
                        </m:r>
                      </m:sup>
                    </m:sSup>
                    <m:r>
                      <a:rPr lang="en-US" altLang="zh-CN" sz="4000" i="1">
                        <a:latin typeface="Cambria Math" panose="02040503050406030204" charset="0"/>
                        <a:cs typeface="Cambria Math" panose="02040503050406030204" charset="0"/>
                      </a:rPr>
                      <m:t>, </m:t>
                    </m:r>
                    <m:sSup>
                      <m:sSupPr>
                        <m:ctrlPr>
                          <a:rPr lang="en-US" altLang="zh-CN" sz="4000" i="1">
                            <a:latin typeface="Cambria Math" panose="02040503050406030204" charset="0"/>
                            <a:cs typeface="Cambria Math" panose="02040503050406030204" charset="0"/>
                          </a:rPr>
                        </m:ctrlPr>
                      </m:sSupPr>
                      <m:e>
                        <m:r>
                          <a:rPr lang="en-US" altLang="zh-CN" sz="4000" i="1">
                            <a:latin typeface="Cambria Math" panose="02040503050406030204" charset="0"/>
                            <a:cs typeface="Cambria Math" panose="02040503050406030204" charset="0"/>
                          </a:rPr>
                          <m:t>𝑥</m:t>
                        </m:r>
                      </m:e>
                      <m:sup>
                        <m:r>
                          <a:rPr lang="en-US" altLang="zh-CN" sz="4000" i="1">
                            <a:latin typeface="Cambria Math" panose="02040503050406030204" charset="0"/>
                            <a:cs typeface="Cambria Math" panose="02040503050406030204" charset="0"/>
                          </a:rPr>
                          <m:t>(</m:t>
                        </m:r>
                        <m:r>
                          <a:rPr lang="en-US" altLang="zh-CN" sz="4000" i="1">
                            <a:latin typeface="Cambria Math" panose="02040503050406030204" charset="0"/>
                            <a:cs typeface="Cambria Math" panose="02040503050406030204" charset="0"/>
                          </a:rPr>
                          <m:t>2</m:t>
                        </m:r>
                        <m:r>
                          <a:rPr lang="en-US" altLang="zh-CN" sz="4000" i="1">
                            <a:latin typeface="Cambria Math" panose="02040503050406030204" charset="0"/>
                            <a:cs typeface="Cambria Math" panose="02040503050406030204" charset="0"/>
                          </a:rPr>
                          <m:t>)</m:t>
                        </m:r>
                      </m:sup>
                    </m:sSup>
                  </m:oMath>
                </a14:m>
                <a:r>
                  <a:rPr lang="en-US" altLang="zh-CN" sz="4000"/>
                  <a:t>, </a:t>
                </a:r>
                <a:r>
                  <a:rPr lang="zh-CN" altLang="en-US" sz="4000"/>
                  <a:t>得到图片编码</a:t>
                </a:r>
                <a14:m>
                  <m:oMath xmlns:m="http://schemas.openxmlformats.org/officeDocument/2006/math">
                    <m:r>
                      <a:rPr lang="en-US" altLang="zh-CN" sz="4000" i="1">
                        <a:latin typeface="Cambria Math" panose="02040503050406030204" charset="0"/>
                        <a:cs typeface="Cambria Math" panose="02040503050406030204" charset="0"/>
                      </a:rPr>
                      <m:t>𝑓</m:t>
                    </m:r>
                    <m:r>
                      <a:rPr lang="en-US" altLang="zh-CN" sz="4000" i="1">
                        <a:latin typeface="Cambria Math" panose="02040503050406030204" charset="0"/>
                        <a:cs typeface="Cambria Math" panose="02040503050406030204" charset="0"/>
                      </a:rPr>
                      <m:t>(</m:t>
                    </m:r>
                    <m:sSup>
                      <m:sSupPr>
                        <m:ctrlPr>
                          <a:rPr lang="en-US" altLang="zh-CN" sz="4000" i="1">
                            <a:latin typeface="Cambria Math" panose="02040503050406030204" charset="0"/>
                            <a:cs typeface="Cambria Math" panose="02040503050406030204" charset="0"/>
                          </a:rPr>
                        </m:ctrlPr>
                      </m:sSupPr>
                      <m:e>
                        <m:r>
                          <a:rPr lang="en-US" altLang="zh-CN" sz="4000" i="1">
                            <a:latin typeface="Cambria Math" panose="02040503050406030204" charset="0"/>
                            <a:cs typeface="Cambria Math" panose="02040503050406030204" charset="0"/>
                          </a:rPr>
                          <m:t>𝑥</m:t>
                        </m:r>
                      </m:e>
                      <m:sup>
                        <m:r>
                          <a:rPr lang="en-US" altLang="zh-CN" sz="4000" i="1">
                            <a:latin typeface="Cambria Math" panose="02040503050406030204" charset="0"/>
                            <a:cs typeface="Cambria Math" panose="02040503050406030204" charset="0"/>
                          </a:rPr>
                          <m:t>(</m:t>
                        </m:r>
                        <m:r>
                          <a:rPr lang="en-US" altLang="zh-CN" sz="4000" i="1">
                            <a:latin typeface="Cambria Math" panose="02040503050406030204" charset="0"/>
                            <a:cs typeface="Cambria Math" panose="02040503050406030204" charset="0"/>
                          </a:rPr>
                          <m:t>1</m:t>
                        </m:r>
                        <m:r>
                          <a:rPr lang="en-US" altLang="zh-CN" sz="4000" i="1">
                            <a:latin typeface="Cambria Math" panose="02040503050406030204" charset="0"/>
                            <a:cs typeface="Cambria Math" panose="02040503050406030204" charset="0"/>
                          </a:rPr>
                          <m:t>)</m:t>
                        </m:r>
                      </m:sup>
                    </m:sSup>
                    <m:r>
                      <a:rPr lang="en-US" altLang="zh-CN" sz="4000" i="1">
                        <a:latin typeface="Cambria Math" panose="02040503050406030204" charset="0"/>
                        <a:cs typeface="Cambria Math" panose="02040503050406030204" charset="0"/>
                      </a:rPr>
                      <m:t>), </m:t>
                    </m:r>
                    <m:r>
                      <a:rPr lang="en-US" altLang="zh-CN" sz="4000" i="1">
                        <a:latin typeface="Cambria Math" panose="02040503050406030204" charset="0"/>
                        <a:cs typeface="Cambria Math" panose="02040503050406030204" charset="0"/>
                      </a:rPr>
                      <m:t>𝑓</m:t>
                    </m:r>
                    <m:r>
                      <a:rPr lang="en-US" altLang="zh-CN" sz="4000" i="1">
                        <a:latin typeface="Cambria Math" panose="02040503050406030204" charset="0"/>
                        <a:cs typeface="Cambria Math" panose="02040503050406030204" charset="0"/>
                      </a:rPr>
                      <m:t>(</m:t>
                    </m:r>
                    <m:sSup>
                      <m:sSupPr>
                        <m:ctrlPr>
                          <a:rPr lang="en-US" altLang="zh-CN" sz="4000" i="1">
                            <a:latin typeface="Cambria Math" panose="02040503050406030204" charset="0"/>
                            <a:cs typeface="Cambria Math" panose="02040503050406030204" charset="0"/>
                          </a:rPr>
                        </m:ctrlPr>
                      </m:sSupPr>
                      <m:e>
                        <m:r>
                          <a:rPr lang="en-US" altLang="zh-CN" sz="4000" i="1">
                            <a:latin typeface="Cambria Math" panose="02040503050406030204" charset="0"/>
                            <a:cs typeface="Cambria Math" panose="02040503050406030204" charset="0"/>
                          </a:rPr>
                          <m:t>𝑥</m:t>
                        </m:r>
                      </m:e>
                      <m:sup>
                        <m:r>
                          <a:rPr lang="en-US" altLang="zh-CN" sz="4000" i="1">
                            <a:latin typeface="Cambria Math" panose="02040503050406030204" charset="0"/>
                            <a:cs typeface="Cambria Math" panose="02040503050406030204" charset="0"/>
                          </a:rPr>
                          <m:t>(</m:t>
                        </m:r>
                        <m:r>
                          <a:rPr lang="en-US" altLang="zh-CN" sz="4000" i="1">
                            <a:latin typeface="Cambria Math" panose="02040503050406030204" charset="0"/>
                            <a:cs typeface="Cambria Math" panose="02040503050406030204" charset="0"/>
                          </a:rPr>
                          <m:t>2</m:t>
                        </m:r>
                        <m:r>
                          <a:rPr lang="en-US" altLang="zh-CN" sz="4000" i="1">
                            <a:latin typeface="Cambria Math" panose="02040503050406030204" charset="0"/>
                            <a:cs typeface="Cambria Math" panose="02040503050406030204" charset="0"/>
                          </a:rPr>
                          <m:t>)</m:t>
                        </m:r>
                      </m:sup>
                    </m:sSup>
                    <m:r>
                      <a:rPr lang="en-US" altLang="zh-CN" sz="4000" i="1">
                        <a:latin typeface="Cambria Math" panose="02040503050406030204" charset="0"/>
                        <a:cs typeface="Cambria Math" panose="02040503050406030204" charset="0"/>
                      </a:rPr>
                      <m:t>)</m:t>
                    </m:r>
                  </m:oMath>
                </a14:m>
                <a:endParaRPr lang="en-US" altLang="zh-CN" sz="4000" i="1">
                  <a:latin typeface="Cambria Math" panose="02040503050406030204" charset="0"/>
                  <a:cs typeface="Cambria Math" panose="02040503050406030204" charset="0"/>
                </a:endParaRPr>
              </a:p>
            </p:txBody>
          </p:sp>
        </mc:Choice>
        <mc:Fallback>
          <p:sp>
            <p:nvSpPr>
              <p:cNvPr id="28" name="文本框 27"/>
              <p:cNvSpPr txBox="1">
                <a:spLocks noRot="1" noChangeAspect="1" noMove="1" noResize="1" noEditPoints="1" noAdjustHandles="1" noChangeArrowheads="1" noChangeShapeType="1" noTextEdit="1"/>
              </p:cNvSpPr>
              <p:nvPr/>
            </p:nvSpPr>
            <p:spPr>
              <a:xfrm>
                <a:off x="1993265" y="4312920"/>
                <a:ext cx="18526125" cy="765810"/>
              </a:xfrm>
              <a:prstGeom prst="rect">
                <a:avLst/>
              </a:prstGeom>
              <a:blipFill rotWithShape="1">
                <a:blip r:embed="rId2"/>
                <a:stretch>
                  <a:fillRect r="-2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1993265" y="5635625"/>
                <a:ext cx="16150590" cy="765810"/>
              </a:xfrm>
              <a:prstGeom prst="rect">
                <a:avLst/>
              </a:prstGeom>
              <a:noFill/>
            </p:spPr>
            <p:txBody>
              <a:bodyPr wrap="none" rtlCol="0">
                <a:spAutoFit/>
              </a:bodyPr>
              <a:p>
                <a:pPr algn="l"/>
                <a:r>
                  <a:rPr lang="en-US" altLang="zh-CN" sz="4000"/>
                  <a:t>3. </a:t>
                </a:r>
                <a:r>
                  <a:rPr lang="zh-CN" altLang="en-US" sz="4000"/>
                  <a:t>定义</a:t>
                </a:r>
                <a14:m>
                  <m:oMath xmlns:m="http://schemas.openxmlformats.org/officeDocument/2006/math">
                    <m:r>
                      <m:rPr>
                        <m:sty m:val="p"/>
                      </m:rPr>
                      <a:rPr lang="en-US" altLang="zh-CN" sz="4000" i="1">
                        <a:latin typeface="Cambria Math" panose="02040503050406030204" charset="0"/>
                        <a:cs typeface="Cambria Math" panose="02040503050406030204" charset="0"/>
                      </a:rPr>
                      <m:t>distance</m:t>
                    </m:r>
                    <m:r>
                      <a:rPr lang="en-US" altLang="zh-CN" sz="4000" i="1">
                        <a:latin typeface="Cambria Math" panose="02040503050406030204" charset="0"/>
                        <a:cs typeface="Cambria Math" panose="02040503050406030204" charset="0"/>
                      </a:rPr>
                      <m:t>(</m:t>
                    </m:r>
                    <m:sSup>
                      <m:sSupPr>
                        <m:ctrlPr>
                          <a:rPr lang="en-US" altLang="zh-CN" sz="4000" i="1">
                            <a:latin typeface="Cambria Math" panose="02040503050406030204" charset="0"/>
                            <a:cs typeface="Cambria Math" panose="02040503050406030204" charset="0"/>
                          </a:rPr>
                        </m:ctrlPr>
                      </m:sSupPr>
                      <m:e>
                        <m:r>
                          <a:rPr lang="en-US" altLang="zh-CN" sz="4000" i="1">
                            <a:latin typeface="Cambria Math" panose="02040503050406030204" charset="0"/>
                            <a:cs typeface="Cambria Math" panose="02040503050406030204" charset="0"/>
                          </a:rPr>
                          <m:t>𝑥</m:t>
                        </m:r>
                      </m:e>
                      <m:sup>
                        <m:r>
                          <a:rPr lang="en-US" altLang="zh-CN" sz="4000" i="1">
                            <a:latin typeface="Cambria Math" panose="02040503050406030204" charset="0"/>
                            <a:cs typeface="Cambria Math" panose="02040503050406030204" charset="0"/>
                          </a:rPr>
                          <m:t>(</m:t>
                        </m:r>
                        <m:r>
                          <a:rPr lang="en-US" altLang="zh-CN" sz="4000" i="1">
                            <a:latin typeface="Cambria Math" panose="02040503050406030204" charset="0"/>
                            <a:cs typeface="Cambria Math" panose="02040503050406030204" charset="0"/>
                          </a:rPr>
                          <m:t>1</m:t>
                        </m:r>
                        <m:r>
                          <a:rPr lang="en-US" altLang="zh-CN" sz="4000" i="1">
                            <a:latin typeface="Cambria Math" panose="02040503050406030204" charset="0"/>
                            <a:cs typeface="Cambria Math" panose="02040503050406030204" charset="0"/>
                          </a:rPr>
                          <m:t>)</m:t>
                        </m:r>
                      </m:sup>
                    </m:sSup>
                    <m:r>
                      <a:rPr lang="en-US" altLang="zh-CN" sz="4000" i="1">
                        <a:latin typeface="Cambria Math" panose="02040503050406030204" charset="0"/>
                        <a:cs typeface="Cambria Math" panose="02040503050406030204" charset="0"/>
                      </a:rPr>
                      <m:t>, </m:t>
                    </m:r>
                    <m:sSup>
                      <m:sSupPr>
                        <m:ctrlPr>
                          <a:rPr lang="en-US" altLang="zh-CN" sz="4000" i="1">
                            <a:latin typeface="Cambria Math" panose="02040503050406030204" charset="0"/>
                            <a:cs typeface="Cambria Math" panose="02040503050406030204" charset="0"/>
                          </a:rPr>
                        </m:ctrlPr>
                      </m:sSupPr>
                      <m:e>
                        <m:r>
                          <a:rPr lang="en-US" altLang="zh-CN" sz="4000" i="1">
                            <a:latin typeface="Cambria Math" panose="02040503050406030204" charset="0"/>
                            <a:cs typeface="Cambria Math" panose="02040503050406030204" charset="0"/>
                          </a:rPr>
                          <m:t>𝑥</m:t>
                        </m:r>
                      </m:e>
                      <m:sup>
                        <m:r>
                          <a:rPr lang="en-US" altLang="zh-CN" sz="4000" i="1">
                            <a:latin typeface="Cambria Math" panose="02040503050406030204" charset="0"/>
                            <a:cs typeface="Cambria Math" panose="02040503050406030204" charset="0"/>
                          </a:rPr>
                          <m:t>(</m:t>
                        </m:r>
                        <m:r>
                          <a:rPr lang="en-US" altLang="zh-CN" sz="4000" i="1">
                            <a:latin typeface="Cambria Math" panose="02040503050406030204" charset="0"/>
                            <a:cs typeface="Cambria Math" panose="02040503050406030204" charset="0"/>
                          </a:rPr>
                          <m:t>2</m:t>
                        </m:r>
                        <m:r>
                          <a:rPr lang="en-US" altLang="zh-CN" sz="4000" i="1">
                            <a:latin typeface="Cambria Math" panose="02040503050406030204" charset="0"/>
                            <a:cs typeface="Cambria Math" panose="02040503050406030204" charset="0"/>
                          </a:rPr>
                          <m:t>)</m:t>
                        </m:r>
                      </m:sup>
                    </m:sSup>
                    <m:r>
                      <a:rPr lang="en-US" altLang="zh-CN" sz="4000" i="1">
                        <a:latin typeface="Cambria Math" panose="02040503050406030204" charset="0"/>
                        <a:cs typeface="Cambria Math" panose="02040503050406030204" charset="0"/>
                      </a:rPr>
                      <m:t>)=||</m:t>
                    </m:r>
                    <m:r>
                      <a:rPr lang="en-US" altLang="zh-CN" sz="4000" i="1">
                        <a:latin typeface="Cambria Math" panose="02040503050406030204" charset="0"/>
                        <a:cs typeface="Cambria Math" panose="02040503050406030204" charset="0"/>
                      </a:rPr>
                      <m:t>𝑓</m:t>
                    </m:r>
                    <m:r>
                      <a:rPr lang="en-US" altLang="zh-CN" sz="4000" i="1">
                        <a:latin typeface="Cambria Math" panose="02040503050406030204" charset="0"/>
                        <a:cs typeface="Cambria Math" panose="02040503050406030204" charset="0"/>
                      </a:rPr>
                      <m:t>(</m:t>
                    </m:r>
                    <m:sSup>
                      <m:sSupPr>
                        <m:ctrlPr>
                          <a:rPr lang="en-US" altLang="zh-CN" sz="4000" i="1">
                            <a:latin typeface="Cambria Math" panose="02040503050406030204" charset="0"/>
                            <a:cs typeface="Cambria Math" panose="02040503050406030204" charset="0"/>
                          </a:rPr>
                        </m:ctrlPr>
                      </m:sSupPr>
                      <m:e>
                        <m:r>
                          <a:rPr lang="en-US" altLang="zh-CN" sz="4000" i="1">
                            <a:latin typeface="Cambria Math" panose="02040503050406030204" charset="0"/>
                            <a:cs typeface="Cambria Math" panose="02040503050406030204" charset="0"/>
                          </a:rPr>
                          <m:t>𝑥</m:t>
                        </m:r>
                      </m:e>
                      <m:sup>
                        <m:r>
                          <a:rPr lang="en-US" altLang="zh-CN" sz="4000" i="1">
                            <a:latin typeface="Cambria Math" panose="02040503050406030204" charset="0"/>
                            <a:cs typeface="Cambria Math" panose="02040503050406030204" charset="0"/>
                          </a:rPr>
                          <m:t>(</m:t>
                        </m:r>
                        <m:r>
                          <a:rPr lang="en-US" altLang="zh-CN" sz="4000" i="1">
                            <a:latin typeface="Cambria Math" panose="02040503050406030204" charset="0"/>
                            <a:cs typeface="Cambria Math" panose="02040503050406030204" charset="0"/>
                          </a:rPr>
                          <m:t>1</m:t>
                        </m:r>
                        <m:r>
                          <a:rPr lang="en-US" altLang="zh-CN" sz="4000" i="1">
                            <a:latin typeface="Cambria Math" panose="02040503050406030204" charset="0"/>
                            <a:cs typeface="Cambria Math" panose="02040503050406030204" charset="0"/>
                          </a:rPr>
                          <m:t>)</m:t>
                        </m:r>
                      </m:sup>
                    </m:sSup>
                    <m:r>
                      <a:rPr lang="en-US" altLang="zh-CN" sz="4000" i="1">
                        <a:latin typeface="Cambria Math" panose="02040503050406030204" charset="0"/>
                        <a:cs typeface="Cambria Math" panose="02040503050406030204" charset="0"/>
                      </a:rPr>
                      <m:t>), </m:t>
                    </m:r>
                    <m:r>
                      <a:rPr lang="en-US" altLang="zh-CN" sz="4000" i="1">
                        <a:latin typeface="Cambria Math" panose="02040503050406030204" charset="0"/>
                        <a:cs typeface="Cambria Math" panose="02040503050406030204" charset="0"/>
                      </a:rPr>
                      <m:t>𝑓</m:t>
                    </m:r>
                    <m:r>
                      <a:rPr lang="en-US" altLang="zh-CN" sz="4000" i="1">
                        <a:latin typeface="Cambria Math" panose="02040503050406030204" charset="0"/>
                        <a:cs typeface="Cambria Math" panose="02040503050406030204" charset="0"/>
                      </a:rPr>
                      <m:t>(</m:t>
                    </m:r>
                    <m:sSup>
                      <m:sSupPr>
                        <m:ctrlPr>
                          <a:rPr lang="en-US" altLang="zh-CN" sz="4000" i="1">
                            <a:latin typeface="Cambria Math" panose="02040503050406030204" charset="0"/>
                            <a:cs typeface="Cambria Math" panose="02040503050406030204" charset="0"/>
                          </a:rPr>
                        </m:ctrlPr>
                      </m:sSupPr>
                      <m:e>
                        <m:r>
                          <a:rPr lang="en-US" altLang="zh-CN" sz="4000" i="1">
                            <a:latin typeface="Cambria Math" panose="02040503050406030204" charset="0"/>
                            <a:cs typeface="Cambria Math" panose="02040503050406030204" charset="0"/>
                          </a:rPr>
                          <m:t>𝑥</m:t>
                        </m:r>
                      </m:e>
                      <m:sup>
                        <m:r>
                          <a:rPr lang="en-US" altLang="zh-CN" sz="4000" i="1">
                            <a:latin typeface="Cambria Math" panose="02040503050406030204" charset="0"/>
                            <a:cs typeface="Cambria Math" panose="02040503050406030204" charset="0"/>
                          </a:rPr>
                          <m:t>(</m:t>
                        </m:r>
                        <m:r>
                          <a:rPr lang="en-US" altLang="zh-CN" sz="4000" i="1">
                            <a:latin typeface="Cambria Math" panose="02040503050406030204" charset="0"/>
                            <a:cs typeface="Cambria Math" panose="02040503050406030204" charset="0"/>
                          </a:rPr>
                          <m:t>2</m:t>
                        </m:r>
                        <m:r>
                          <a:rPr lang="en-US" altLang="zh-CN" sz="4000" i="1">
                            <a:latin typeface="Cambria Math" panose="02040503050406030204" charset="0"/>
                            <a:cs typeface="Cambria Math" panose="02040503050406030204" charset="0"/>
                          </a:rPr>
                          <m:t>)</m:t>
                        </m:r>
                      </m:sup>
                    </m:sSup>
                    <m:r>
                      <a:rPr lang="en-US" altLang="zh-CN" sz="4000" i="1">
                        <a:latin typeface="Cambria Math" panose="02040503050406030204" charset="0"/>
                        <a:cs typeface="Cambria Math" panose="02040503050406030204" charset="0"/>
                      </a:rPr>
                      <m:t>)</m:t>
                    </m:r>
                    <m:r>
                      <a:rPr lang="en-US" altLang="zh-CN" sz="4000" i="1">
                        <a:latin typeface="Cambria Math" panose="02040503050406030204" charset="0"/>
                        <a:cs typeface="Cambria Math" panose="02040503050406030204" charset="0"/>
                      </a:rPr>
                      <m:t>||</m:t>
                    </m:r>
                  </m:oMath>
                </a14:m>
                <a:r>
                  <a:rPr lang="en-US" altLang="zh-CN" sz="4000" b="1"/>
                  <a:t>,</a:t>
                </a:r>
                <a:r>
                  <a:rPr lang="en-US" altLang="zh-CN" sz="4000"/>
                  <a:t> </a:t>
                </a:r>
                <a:r>
                  <a:rPr lang="zh-CN" altLang="en-US" sz="4000"/>
                  <a:t>计算两张图之间的</a:t>
                </a:r>
                <a:r>
                  <a:rPr lang="zh-CN" altLang="en-US" sz="4000"/>
                  <a:t>相似度</a:t>
                </a:r>
                <a:endParaRPr lang="zh-CN" altLang="en-US" sz="4000"/>
              </a:p>
            </p:txBody>
          </p:sp>
        </mc:Choice>
        <mc:Fallback>
          <p:sp>
            <p:nvSpPr>
              <p:cNvPr id="30" name="文本框 29"/>
              <p:cNvSpPr txBox="1">
                <a:spLocks noRot="1" noChangeAspect="1" noMove="1" noResize="1" noEditPoints="1" noAdjustHandles="1" noChangeArrowheads="1" noChangeShapeType="1" noTextEdit="1"/>
              </p:cNvSpPr>
              <p:nvPr/>
            </p:nvSpPr>
            <p:spPr>
              <a:xfrm>
                <a:off x="1993265" y="5635625"/>
                <a:ext cx="16150590" cy="765810"/>
              </a:xfrm>
              <a:prstGeom prst="rect">
                <a:avLst/>
              </a:prstGeom>
              <a:blipFill rotWithShape="1">
                <a:blip r:embed="rId3"/>
                <a:stretch>
                  <a:fillRect r="-157"/>
                </a:stretch>
              </a:blipFill>
            </p:spPr>
            <p:txBody>
              <a:bodyPr/>
              <a:lstStyle/>
              <a:p>
                <a:r>
                  <a:rPr lang="zh-CN" altLang="en-US">
                    <a:noFill/>
                  </a:rPr>
                  <a:t> </a:t>
                </a:r>
              </a:p>
            </p:txBody>
          </p:sp>
        </mc:Fallback>
      </mc:AlternateContent>
      <p:sp>
        <p:nvSpPr>
          <p:cNvPr id="13" name="文本框 12"/>
          <p:cNvSpPr txBox="1"/>
          <p:nvPr/>
        </p:nvSpPr>
        <p:spPr>
          <a:xfrm>
            <a:off x="17214850" y="635"/>
            <a:ext cx="23139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SVM</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2" name="椭圆 1"/>
          <p:cNvSpPr/>
          <p:nvPr/>
        </p:nvSpPr>
        <p:spPr>
          <a:xfrm>
            <a:off x="16807815" y="1101725"/>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9" name="文本框 8"/>
          <p:cNvSpPr txBox="1"/>
          <p:nvPr/>
        </p:nvSpPr>
        <p:spPr>
          <a:xfrm>
            <a:off x="17200245" y="502920"/>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Fisher</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3" name="椭圆 2"/>
          <p:cNvSpPr/>
          <p:nvPr/>
        </p:nvSpPr>
        <p:spPr>
          <a:xfrm>
            <a:off x="16807815" y="8699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 name="文本框 3"/>
          <p:cNvSpPr txBox="1"/>
          <p:nvPr/>
        </p:nvSpPr>
        <p:spPr>
          <a:xfrm>
            <a:off x="17200880" y="964565"/>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FaceNet</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6" name="椭圆 5"/>
          <p:cNvSpPr/>
          <p:nvPr/>
        </p:nvSpPr>
        <p:spPr>
          <a:xfrm>
            <a:off x="16807815" y="61087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1128" y="1590117"/>
            <a:ext cx="24266183" cy="0"/>
          </a:xfrm>
          <a:prstGeom prst="line">
            <a:avLst/>
          </a:prstGeom>
          <a:ln w="57150"/>
        </p:spPr>
        <p:style>
          <a:lnRef idx="1">
            <a:schemeClr val="dk1"/>
          </a:lnRef>
          <a:fillRef idx="0">
            <a:schemeClr val="dk1"/>
          </a:fillRef>
          <a:effectRef idx="0">
            <a:schemeClr val="dk1"/>
          </a:effectRef>
          <a:fontRef idx="minor">
            <a:schemeClr val="tx1"/>
          </a:fontRef>
        </p:style>
      </p:cxn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72314" y="1597558"/>
            <a:ext cx="11523181" cy="1166328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673303" y="6212398"/>
            <a:ext cx="5275140" cy="1014730"/>
          </a:xfrm>
          <a:prstGeom prst="rect">
            <a:avLst/>
          </a:prstGeom>
          <a:noFill/>
        </p:spPr>
        <p:txBody>
          <a:bodyPr wrap="square" rtlCol="0">
            <a:spAutoFit/>
          </a:bodyPr>
          <a:lstStyle/>
          <a:p>
            <a:r>
              <a:rPr lang="en-US" altLang="zh-CN" sz="6000" b="1" dirty="0"/>
              <a:t>Inception</a:t>
            </a:r>
            <a:endParaRPr lang="zh-CN" altLang="en-US" sz="6000" b="1" dirty="0"/>
          </a:p>
        </p:txBody>
      </p:sp>
      <p:sp>
        <p:nvSpPr>
          <p:cNvPr id="17" name="文本框 16"/>
          <p:cNvSpPr txBox="1"/>
          <p:nvPr/>
        </p:nvSpPr>
        <p:spPr>
          <a:xfrm>
            <a:off x="18651117" y="5995531"/>
            <a:ext cx="5275140" cy="1014730"/>
          </a:xfrm>
          <a:prstGeom prst="rect">
            <a:avLst/>
          </a:prstGeom>
          <a:noFill/>
        </p:spPr>
        <p:txBody>
          <a:bodyPr wrap="square" rtlCol="0">
            <a:spAutoFit/>
          </a:bodyPr>
          <a:lstStyle/>
          <a:p>
            <a:r>
              <a:rPr lang="en-US" altLang="zh-CN" sz="6000" b="1" dirty="0"/>
              <a:t>Inception</a:t>
            </a:r>
            <a:endParaRPr lang="zh-CN" altLang="en-US" sz="6000" b="1" dirty="0"/>
          </a:p>
        </p:txBody>
      </p:sp>
      <p:sp>
        <p:nvSpPr>
          <p:cNvPr id="19" name="文本框 18"/>
          <p:cNvSpPr txBox="1"/>
          <p:nvPr/>
        </p:nvSpPr>
        <p:spPr>
          <a:xfrm>
            <a:off x="19067427" y="6921390"/>
            <a:ext cx="5275140" cy="1014730"/>
          </a:xfrm>
          <a:prstGeom prst="rect">
            <a:avLst/>
          </a:prstGeom>
          <a:noFill/>
        </p:spPr>
        <p:txBody>
          <a:bodyPr wrap="square" rtlCol="0">
            <a:spAutoFit/>
          </a:bodyPr>
          <a:lstStyle/>
          <a:p>
            <a:r>
              <a:rPr lang="en-US" altLang="zh-CN" sz="6000" b="1" dirty="0" err="1"/>
              <a:t>resnet</a:t>
            </a:r>
            <a:endParaRPr lang="zh-CN" altLang="en-US" sz="6000" b="1" dirty="0"/>
          </a:p>
        </p:txBody>
      </p:sp>
      <p:sp>
        <p:nvSpPr>
          <p:cNvPr id="20" name="文本框 19"/>
          <p:cNvSpPr txBox="1"/>
          <p:nvPr/>
        </p:nvSpPr>
        <p:spPr>
          <a:xfrm>
            <a:off x="19737473" y="7869704"/>
            <a:ext cx="5275140" cy="1014730"/>
          </a:xfrm>
          <a:prstGeom prst="rect">
            <a:avLst/>
          </a:prstGeom>
          <a:noFill/>
        </p:spPr>
        <p:txBody>
          <a:bodyPr wrap="square" rtlCol="0">
            <a:spAutoFit/>
          </a:bodyPr>
          <a:lstStyle/>
          <a:p>
            <a:r>
              <a:rPr lang="en-US" altLang="zh-CN" sz="6000" b="1" dirty="0"/>
              <a:t>v2</a:t>
            </a:r>
            <a:endParaRPr lang="zh-CN" altLang="en-US" sz="6000" b="1" dirty="0"/>
          </a:p>
        </p:txBody>
      </p:sp>
      <p:sp>
        <p:nvSpPr>
          <p:cNvPr id="8" name="文本框 7"/>
          <p:cNvSpPr txBox="1"/>
          <p:nvPr/>
        </p:nvSpPr>
        <p:spPr>
          <a:xfrm>
            <a:off x="14765020" y="0"/>
            <a:ext cx="339026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人脸检测</a:t>
            </a:r>
            <a:endParaRPr lang="zh-CN" altLang="en-US" sz="2800">
              <a:latin typeface="黑体" panose="02010609060101010101" charset="-122"/>
              <a:ea typeface="黑体" panose="02010609060101010101" charset="-122"/>
              <a:sym typeface="+mn-ea"/>
            </a:endParaRPr>
          </a:p>
        </p:txBody>
      </p:sp>
      <p:sp>
        <p:nvSpPr>
          <p:cNvPr id="12" name="文本框 11"/>
          <p:cNvSpPr txBox="1"/>
          <p:nvPr/>
        </p:nvSpPr>
        <p:spPr>
          <a:xfrm>
            <a:off x="20559395" y="0"/>
            <a:ext cx="3520440" cy="953135"/>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人脸识别平台展示</a:t>
            </a:r>
            <a:endParaRPr lang="zh-CN" altLang="en-US" sz="2800">
              <a:latin typeface="黑体" panose="02010609060101010101" charset="-122"/>
              <a:ea typeface="黑体" panose="02010609060101010101" charset="-122"/>
              <a:sym typeface="+mn-ea"/>
            </a:endParaRPr>
          </a:p>
          <a:p>
            <a:pPr>
              <a:buClrTx/>
              <a:buSzTx/>
              <a:buFontTx/>
            </a:pPr>
            <a:endParaRPr lang="zh-CN" altLang="en-US" sz="2800">
              <a:latin typeface="黑体" panose="02010609060101010101" charset="-122"/>
              <a:ea typeface="黑体" panose="02010609060101010101" charset="-122"/>
              <a:sym typeface="+mn-ea"/>
            </a:endParaRPr>
          </a:p>
        </p:txBody>
      </p:sp>
      <p:sp>
        <p:nvSpPr>
          <p:cNvPr id="21" name="椭圆 20"/>
          <p:cNvSpPr/>
          <p:nvPr/>
        </p:nvSpPr>
        <p:spPr>
          <a:xfrm>
            <a:off x="14330045" y="143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2" name="椭圆 21"/>
          <p:cNvSpPr/>
          <p:nvPr/>
        </p:nvSpPr>
        <p:spPr>
          <a:xfrm>
            <a:off x="2025967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3" name="文本框 22"/>
          <p:cNvSpPr txBox="1"/>
          <p:nvPr/>
        </p:nvSpPr>
        <p:spPr>
          <a:xfrm>
            <a:off x="11899265" y="49530"/>
            <a:ext cx="173037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24" name="椭圆 23"/>
          <p:cNvSpPr/>
          <p:nvPr/>
        </p:nvSpPr>
        <p:spPr>
          <a:xfrm>
            <a:off x="11335385"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文本框 15"/>
          <p:cNvSpPr txBox="1"/>
          <p:nvPr/>
        </p:nvSpPr>
        <p:spPr>
          <a:xfrm>
            <a:off x="230505" y="270510"/>
            <a:ext cx="11744960" cy="1106805"/>
          </a:xfrm>
          <a:prstGeom prst="rect">
            <a:avLst/>
          </a:prstGeom>
          <a:noFill/>
        </p:spPr>
        <p:txBody>
          <a:bodyPr wrap="square" rtlCol="0">
            <a:spAutoFit/>
          </a:bodyPr>
          <a:p>
            <a:r>
              <a:rPr lang="zh-CN" altLang="en-US" sz="6600" b="1">
                <a:latin typeface="黑体" panose="02010609060101010101" charset="-122"/>
                <a:ea typeface="黑体" panose="02010609060101010101" charset="-122"/>
              </a:rPr>
              <a:t>人脸识别方法</a:t>
            </a:r>
            <a:r>
              <a:rPr lang="en-US" altLang="zh-CN" sz="4400" b="1">
                <a:sym typeface="+mn-ea"/>
              </a:rPr>
              <a:t>FaceEncoding Method</a:t>
            </a:r>
            <a:endParaRPr lang="en-US" altLang="zh-CN" sz="4400" b="1">
              <a:sym typeface="+mn-ea"/>
            </a:endParaRPr>
          </a:p>
        </p:txBody>
      </p:sp>
      <p:sp>
        <p:nvSpPr>
          <p:cNvPr id="13" name="文本框 12"/>
          <p:cNvSpPr txBox="1"/>
          <p:nvPr/>
        </p:nvSpPr>
        <p:spPr>
          <a:xfrm>
            <a:off x="17214850" y="635"/>
            <a:ext cx="23139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SVM</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2" name="椭圆 1"/>
          <p:cNvSpPr/>
          <p:nvPr/>
        </p:nvSpPr>
        <p:spPr>
          <a:xfrm>
            <a:off x="16807815" y="1101725"/>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 name="文本框 2"/>
          <p:cNvSpPr txBox="1"/>
          <p:nvPr/>
        </p:nvSpPr>
        <p:spPr>
          <a:xfrm>
            <a:off x="17200245" y="502920"/>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Fisher</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5" name="椭圆 4"/>
          <p:cNvSpPr/>
          <p:nvPr/>
        </p:nvSpPr>
        <p:spPr>
          <a:xfrm>
            <a:off x="16807815" y="8699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6" name="文本框 5"/>
          <p:cNvSpPr txBox="1"/>
          <p:nvPr/>
        </p:nvSpPr>
        <p:spPr>
          <a:xfrm>
            <a:off x="17200880" y="964565"/>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FaceNet</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7" name="椭圆 6"/>
          <p:cNvSpPr/>
          <p:nvPr/>
        </p:nvSpPr>
        <p:spPr>
          <a:xfrm>
            <a:off x="16807815" y="61087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14765020" y="0"/>
            <a:ext cx="339026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人脸检测</a:t>
            </a:r>
            <a:endParaRPr lang="zh-CN" altLang="en-US" sz="2800">
              <a:latin typeface="黑体" panose="02010609060101010101" charset="-122"/>
              <a:ea typeface="黑体" panose="02010609060101010101" charset="-122"/>
              <a:sym typeface="+mn-ea"/>
            </a:endParaRPr>
          </a:p>
        </p:txBody>
      </p:sp>
      <p:sp>
        <p:nvSpPr>
          <p:cNvPr id="6" name="文本框 5"/>
          <p:cNvSpPr txBox="1"/>
          <p:nvPr/>
        </p:nvSpPr>
        <p:spPr>
          <a:xfrm>
            <a:off x="20559395" y="0"/>
            <a:ext cx="3520440" cy="953135"/>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人脸识别平台展示</a:t>
            </a:r>
            <a:endParaRPr lang="zh-CN" altLang="en-US" sz="2800">
              <a:latin typeface="黑体" panose="02010609060101010101" charset="-122"/>
              <a:ea typeface="黑体" panose="02010609060101010101" charset="-122"/>
              <a:sym typeface="+mn-ea"/>
            </a:endParaRPr>
          </a:p>
          <a:p>
            <a:pPr>
              <a:buClrTx/>
              <a:buSzTx/>
              <a:buFontTx/>
            </a:pPr>
            <a:endParaRPr lang="zh-CN" altLang="en-US" sz="2800">
              <a:latin typeface="黑体" panose="02010609060101010101" charset="-122"/>
              <a:ea typeface="黑体" panose="02010609060101010101" charset="-122"/>
              <a:sym typeface="+mn-ea"/>
            </a:endParaRPr>
          </a:p>
        </p:txBody>
      </p:sp>
      <p:sp>
        <p:nvSpPr>
          <p:cNvPr id="7" name="椭圆 6"/>
          <p:cNvSpPr/>
          <p:nvPr/>
        </p:nvSpPr>
        <p:spPr>
          <a:xfrm>
            <a:off x="14330045" y="143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8" name="椭圆 7"/>
          <p:cNvSpPr/>
          <p:nvPr/>
        </p:nvSpPr>
        <p:spPr>
          <a:xfrm>
            <a:off x="2025967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0" name="文本框 9"/>
          <p:cNvSpPr txBox="1"/>
          <p:nvPr/>
        </p:nvSpPr>
        <p:spPr>
          <a:xfrm>
            <a:off x="11899265" y="49530"/>
            <a:ext cx="173037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11" name="椭圆 10"/>
          <p:cNvSpPr/>
          <p:nvPr/>
        </p:nvSpPr>
        <p:spPr>
          <a:xfrm>
            <a:off x="11335385"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文本框 14"/>
          <p:cNvSpPr txBox="1"/>
          <p:nvPr userDrawn="1"/>
        </p:nvSpPr>
        <p:spPr>
          <a:xfrm>
            <a:off x="659765" y="1684655"/>
            <a:ext cx="22454870" cy="951865"/>
          </a:xfrm>
          <a:prstGeom prst="rect">
            <a:avLst/>
          </a:prstGeom>
        </p:spPr>
        <p:txBody>
          <a:bodyPr wrap="square" rtlCol="0" anchor="t">
            <a:noAutofit/>
          </a:bodyPr>
          <a:p>
            <a:pPr algn="l" defTabSz="0">
              <a:buClrTx/>
              <a:buSzTx/>
              <a:buFontTx/>
            </a:pPr>
            <a:r>
              <a:rPr lang="zh-CN" altLang="en-US" sz="6600" b="1">
                <a:solidFill>
                  <a:srgbClr val="FF0000"/>
                </a:solidFill>
                <a:cs typeface="+mn-lt"/>
              </a:rPr>
              <a:t>效果比较</a:t>
            </a:r>
            <a:endParaRPr lang="zh-CN" altLang="en-US" sz="6600" b="1">
              <a:solidFill>
                <a:srgbClr val="FF0000"/>
              </a:solidFill>
              <a:cs typeface="+mn-lt"/>
            </a:endParaRPr>
          </a:p>
        </p:txBody>
      </p:sp>
      <p:graphicFrame>
        <p:nvGraphicFramePr>
          <p:cNvPr id="16" name="表格 15"/>
          <p:cNvGraphicFramePr/>
          <p:nvPr>
            <p:custDataLst>
              <p:tags r:id="rId1"/>
            </p:custDataLst>
          </p:nvPr>
        </p:nvGraphicFramePr>
        <p:xfrm>
          <a:off x="1514475" y="2943860"/>
          <a:ext cx="21600160" cy="7770495"/>
        </p:xfrm>
        <a:graphic>
          <a:graphicData uri="http://schemas.openxmlformats.org/drawingml/2006/table">
            <a:tbl>
              <a:tblPr firstRow="1" bandRow="1">
                <a:tableStyleId>{72833802-FEF1-4C79-8D5D-14CF1EAF98D9}</a:tableStyleId>
              </a:tblPr>
              <a:tblGrid>
                <a:gridCol w="5736590"/>
                <a:gridCol w="4572635"/>
                <a:gridCol w="3937000"/>
                <a:gridCol w="3389630"/>
                <a:gridCol w="3964305"/>
              </a:tblGrid>
              <a:tr h="930910">
                <a:tc>
                  <a:txBody>
                    <a:bodyPr/>
                    <a:p>
                      <a:pPr algn="ctr">
                        <a:buNone/>
                      </a:pPr>
                      <a:r>
                        <a:rPr lang="en-US" altLang="zh-CN" sz="4000"/>
                        <a:t>Model</a:t>
                      </a:r>
                      <a:endParaRPr lang="en-US" altLang="zh-CN" sz="4000"/>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EB203B"/>
                    </a:solidFill>
                  </a:tcPr>
                </a:tc>
                <a:tc>
                  <a:txBody>
                    <a:bodyPr/>
                    <a:p>
                      <a:pPr algn="ctr">
                        <a:buNone/>
                      </a:pPr>
                      <a:r>
                        <a:rPr lang="en-US" altLang="zh-CN" sz="4000"/>
                        <a:t>Precision</a:t>
                      </a:r>
                      <a:endParaRPr lang="en-US" altLang="zh-CN" sz="4000"/>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EB203B"/>
                    </a:solidFill>
                  </a:tcPr>
                </a:tc>
                <a:tc>
                  <a:txBody>
                    <a:bodyPr/>
                    <a:p>
                      <a:pPr algn="ctr">
                        <a:buNone/>
                      </a:pPr>
                      <a:r>
                        <a:rPr lang="en-US" altLang="zh-CN" sz="4000"/>
                        <a:t>Recall</a:t>
                      </a:r>
                      <a:endParaRPr lang="en-US" altLang="zh-CN" sz="4000"/>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EB203B"/>
                    </a:solidFill>
                  </a:tcPr>
                </a:tc>
                <a:tc>
                  <a:txBody>
                    <a:bodyPr/>
                    <a:p>
                      <a:pPr algn="ctr">
                        <a:buNone/>
                      </a:pPr>
                      <a:r>
                        <a:rPr lang="en-US" altLang="zh-CN" sz="4000"/>
                        <a:t>F1</a:t>
                      </a:r>
                      <a:endParaRPr lang="en-US" altLang="zh-CN" sz="4000"/>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EB203B"/>
                    </a:solidFill>
                  </a:tcPr>
                </a:tc>
                <a:tc>
                  <a:txBody>
                    <a:bodyPr/>
                    <a:p>
                      <a:pPr algn="ctr">
                        <a:buNone/>
                      </a:pPr>
                      <a:r>
                        <a:rPr lang="en-US" altLang="zh-CN" sz="4000">
                          <a:latin typeface="黑体" panose="02010609060101010101" charset="-122"/>
                          <a:ea typeface="黑体" panose="02010609060101010101" charset="-122"/>
                        </a:rPr>
                        <a:t>Support</a:t>
                      </a:r>
                      <a:endParaRPr lang="en-US" altLang="zh-CN" sz="4000">
                        <a:latin typeface="黑体" panose="02010609060101010101" charset="-122"/>
                        <a:ea typeface="黑体" panose="02010609060101010101" charset="-122"/>
                      </a:endParaRPr>
                    </a:p>
                  </a:txBody>
                  <a:tcPr anchor="ctr" anchorCtr="0">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solidFill>
                      <a:srgbClr val="EB203B"/>
                    </a:solidFill>
                  </a:tcPr>
                </a:tc>
              </a:tr>
              <a:tr h="1420495">
                <a:tc>
                  <a:txBody>
                    <a:bodyPr/>
                    <a:p>
                      <a:pPr algn="ctr">
                        <a:buNone/>
                      </a:pPr>
                      <a:r>
                        <a:rPr lang="en-US" altLang="zh-CN" sz="4000">
                          <a:sym typeface="+mn-ea"/>
                        </a:rPr>
                        <a:t>FaceNet-</a:t>
                      </a:r>
                      <a:r>
                        <a:rPr lang="en-US" altLang="zh-CN" sz="4000"/>
                        <a:t>Inception</a:t>
                      </a:r>
                      <a:endParaRPr lang="en-US" altLang="zh-CN" sz="4000"/>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ClrTx/>
                        <a:buSzTx/>
                        <a:buFontTx/>
                        <a:buNone/>
                      </a:pPr>
                      <a:r>
                        <a:rPr lang="en-US" altLang="zh-CN" sz="4000" b="1">
                          <a:latin typeface="Times New Roman" panose="02020603050405020304" charset="0"/>
                          <a:cs typeface="Times New Roman" panose="02020603050405020304" charset="0"/>
                        </a:rPr>
                        <a:t>99.5%</a:t>
                      </a:r>
                      <a:endParaRPr lang="en-US" altLang="zh-CN" sz="4000" b="1">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ClrTx/>
                        <a:buSzTx/>
                        <a:buFontTx/>
                        <a:buNone/>
                      </a:pPr>
                      <a:r>
                        <a:rPr lang="en-US" altLang="zh-CN" sz="4000" b="1">
                          <a:latin typeface="Times New Roman" panose="02020603050405020304" charset="0"/>
                          <a:cs typeface="Times New Roman" panose="02020603050405020304" charset="0"/>
                        </a:rPr>
                        <a:t>97.1%</a:t>
                      </a:r>
                      <a:endParaRPr lang="en-US" altLang="zh-CN" sz="4000" b="1">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ClrTx/>
                        <a:buSzTx/>
                        <a:buFontTx/>
                        <a:buNone/>
                      </a:pPr>
                      <a:r>
                        <a:rPr lang="en-US" altLang="zh-CN" sz="4000" b="1">
                          <a:latin typeface="Times New Roman" panose="02020603050405020304" charset="0"/>
                          <a:cs typeface="Times New Roman" panose="02020603050405020304" charset="0"/>
                        </a:rPr>
                        <a:t>98.28%</a:t>
                      </a:r>
                      <a:endParaRPr lang="en-US" altLang="zh-CN" sz="4000" b="1">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c>
                  <a:txBody>
                    <a:bodyPr/>
                    <a:p>
                      <a:pPr algn="ctr">
                        <a:buClrTx/>
                        <a:buSzTx/>
                        <a:buFontTx/>
                        <a:buNone/>
                      </a:pPr>
                      <a:r>
                        <a:rPr lang="en-US" altLang="zh-CN" sz="4000">
                          <a:latin typeface="Times New Roman" panose="02020603050405020304" charset="0"/>
                          <a:cs typeface="Times New Roman" panose="02020603050405020304" charset="0"/>
                        </a:rPr>
                        <a:t>1964</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solidFill>
                      <a:srgbClr val="FFD966"/>
                    </a:solidFill>
                  </a:tcPr>
                </a:tc>
              </a:tr>
              <a:tr h="1369060">
                <a:tc>
                  <a:txBody>
                    <a:bodyPr/>
                    <a:p>
                      <a:pPr algn="ctr">
                        <a:buNone/>
                      </a:pPr>
                      <a:r>
                        <a:rPr lang="en-US" altLang="zh-CN" sz="4000">
                          <a:latin typeface="Times New Roman" panose="02020603050405020304" charset="0"/>
                          <a:cs typeface="Times New Roman" panose="02020603050405020304" charset="0"/>
                          <a:sym typeface="+mn-ea"/>
                        </a:rPr>
                        <a:t>SVM-Kernel</a:t>
                      </a:r>
                      <a:endParaRPr lang="en-US" altLang="zh-CN" sz="4000">
                        <a:latin typeface="Times New Roman" panose="02020603050405020304" charset="0"/>
                        <a:cs typeface="Times New Roman" panose="02020603050405020304" charset="0"/>
                        <a:sym typeface="+mn-ea"/>
                      </a:endParaRPr>
                    </a:p>
                    <a:p>
                      <a:pPr algn="ctr">
                        <a:buNone/>
                      </a:pPr>
                      <a:r>
                        <a:rPr lang="en-US" altLang="zh-CN" sz="4000">
                          <a:latin typeface="Times New Roman" panose="02020603050405020304" charset="0"/>
                          <a:cs typeface="Times New Roman" panose="02020603050405020304" charset="0"/>
                          <a:sym typeface="+mn-ea"/>
                        </a:rPr>
                        <a:t>macro avg</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noFill/>
                  </a:tcPr>
                </a:tc>
                <a:tc>
                  <a:txBody>
                    <a:bodyPr/>
                    <a:p>
                      <a:pPr algn="ctr">
                        <a:buNone/>
                      </a:pPr>
                      <a:r>
                        <a:rPr lang="en-US" altLang="zh-CN" sz="4000" b="0">
                          <a:latin typeface="Times New Roman" panose="02020603050405020304" charset="0"/>
                          <a:cs typeface="Times New Roman" panose="02020603050405020304" charset="0"/>
                        </a:rPr>
                        <a:t>78%</a:t>
                      </a:r>
                      <a:endParaRPr lang="en-US" altLang="zh-CN" sz="4000" b="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noFill/>
                  </a:tcPr>
                </a:tc>
                <a:tc>
                  <a:txBody>
                    <a:bodyPr/>
                    <a:p>
                      <a:pPr algn="ctr">
                        <a:buNone/>
                      </a:pPr>
                      <a:r>
                        <a:rPr lang="en-US" altLang="zh-CN" sz="4000" b="0">
                          <a:latin typeface="Times New Roman" panose="02020603050405020304" charset="0"/>
                          <a:cs typeface="Times New Roman" panose="02020603050405020304" charset="0"/>
                        </a:rPr>
                        <a:t>76%</a:t>
                      </a:r>
                      <a:endParaRPr lang="en-US" altLang="zh-CN" sz="4000" b="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noFill/>
                  </a:tcPr>
                </a:tc>
                <a:tc>
                  <a:txBody>
                    <a:bodyPr/>
                    <a:p>
                      <a:pPr algn="ctr">
                        <a:buNone/>
                      </a:pPr>
                      <a:r>
                        <a:rPr lang="en-US" altLang="zh-CN" sz="4000">
                          <a:latin typeface="Times New Roman" panose="02020603050405020304" charset="0"/>
                          <a:cs typeface="Times New Roman" panose="02020603050405020304" charset="0"/>
                        </a:rPr>
                        <a:t>75%</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noFill/>
                  </a:tcPr>
                </a:tc>
                <a:tc>
                  <a:txBody>
                    <a:bodyPr/>
                    <a:p>
                      <a:pPr algn="ctr">
                        <a:buNone/>
                      </a:pPr>
                      <a:r>
                        <a:rPr lang="en-US" altLang="zh-CN" sz="4000">
                          <a:latin typeface="Times New Roman" panose="02020603050405020304" charset="0"/>
                          <a:cs typeface="Times New Roman" panose="02020603050405020304" charset="0"/>
                        </a:rPr>
                        <a:t>1964</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noFill/>
                  </a:tcPr>
                </a:tc>
              </a:tr>
              <a:tr h="1005840">
                <a:tc>
                  <a:txBody>
                    <a:bodyPr/>
                    <a:p>
                      <a:pPr algn="ctr">
                        <a:buNone/>
                      </a:pPr>
                      <a:r>
                        <a:rPr lang="en-US" altLang="zh-CN" sz="4000">
                          <a:latin typeface="Times New Roman" panose="02020603050405020304" charset="0"/>
                          <a:cs typeface="Times New Roman" panose="02020603050405020304" charset="0"/>
                          <a:sym typeface="+mn-ea"/>
                        </a:rPr>
                        <a:t>SVM-Kernel</a:t>
                      </a:r>
                      <a:endParaRPr lang="en-US" altLang="zh-CN" sz="4000">
                        <a:latin typeface="Times New Roman" panose="02020603050405020304" charset="0"/>
                        <a:cs typeface="Times New Roman" panose="02020603050405020304" charset="0"/>
                        <a:sym typeface="+mn-ea"/>
                      </a:endParaRPr>
                    </a:p>
                    <a:p>
                      <a:pPr algn="ctr">
                        <a:buNone/>
                      </a:pPr>
                      <a:r>
                        <a:rPr lang="en-US" altLang="zh-CN" sz="4000">
                          <a:latin typeface="Times New Roman" panose="02020603050405020304" charset="0"/>
                          <a:cs typeface="Times New Roman" panose="02020603050405020304" charset="0"/>
                          <a:sym typeface="+mn-ea"/>
                        </a:rPr>
                        <a:t>weighted avg</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noFill/>
                  </a:tcPr>
                </a:tc>
                <a:tc>
                  <a:txBody>
                    <a:bodyPr/>
                    <a:p>
                      <a:pPr algn="ctr">
                        <a:buNone/>
                      </a:pPr>
                      <a:r>
                        <a:rPr lang="en-US" altLang="zh-CN" sz="4000" b="0">
                          <a:latin typeface="Times New Roman" panose="02020603050405020304" charset="0"/>
                          <a:cs typeface="Times New Roman" panose="02020603050405020304" charset="0"/>
                        </a:rPr>
                        <a:t>80%</a:t>
                      </a:r>
                      <a:endParaRPr lang="en-US" altLang="zh-CN" sz="4000" b="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noFill/>
                  </a:tcPr>
                </a:tc>
                <a:tc>
                  <a:txBody>
                    <a:bodyPr/>
                    <a:p>
                      <a:pPr algn="ctr">
                        <a:buNone/>
                      </a:pPr>
                      <a:r>
                        <a:rPr lang="en-US" altLang="zh-CN" sz="4000" b="0">
                          <a:latin typeface="Times New Roman" panose="02020603050405020304" charset="0"/>
                          <a:cs typeface="Times New Roman" panose="02020603050405020304" charset="0"/>
                        </a:rPr>
                        <a:t>77%</a:t>
                      </a:r>
                      <a:endParaRPr lang="en-US" altLang="zh-CN" sz="4000" b="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noFill/>
                  </a:tcPr>
                </a:tc>
                <a:tc>
                  <a:txBody>
                    <a:bodyPr/>
                    <a:p>
                      <a:pPr algn="ctr">
                        <a:buNone/>
                      </a:pPr>
                      <a:r>
                        <a:rPr lang="en-US" altLang="zh-CN" sz="4000" b="0">
                          <a:latin typeface="Times New Roman" panose="02020603050405020304" charset="0"/>
                          <a:cs typeface="Times New Roman" panose="02020603050405020304" charset="0"/>
                        </a:rPr>
                        <a:t>76%</a:t>
                      </a:r>
                      <a:endParaRPr lang="en-US" altLang="zh-CN" sz="4000" b="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noFill/>
                  </a:tcPr>
                </a:tc>
                <a:tc>
                  <a:txBody>
                    <a:bodyPr/>
                    <a:p>
                      <a:pPr algn="ctr">
                        <a:buNone/>
                      </a:pPr>
                      <a:r>
                        <a:rPr lang="en-US" altLang="zh-CN" sz="4000">
                          <a:latin typeface="Times New Roman" panose="02020603050405020304" charset="0"/>
                          <a:cs typeface="Times New Roman" panose="02020603050405020304" charset="0"/>
                        </a:rPr>
                        <a:t>1964</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noFill/>
                  </a:tcPr>
                </a:tc>
              </a:tr>
              <a:tr h="1369695">
                <a:tc>
                  <a:txBody>
                    <a:bodyPr/>
                    <a:p>
                      <a:pPr algn="ctr">
                        <a:buNone/>
                      </a:pPr>
                      <a:r>
                        <a:rPr lang="en-US" altLang="zh-CN" sz="4000">
                          <a:latin typeface="Times New Roman" panose="02020603050405020304" charset="0"/>
                          <a:cs typeface="Times New Roman" panose="02020603050405020304" charset="0"/>
                        </a:rPr>
                        <a:t>Fisher </a:t>
                      </a:r>
                      <a:r>
                        <a:rPr lang="en-US" altLang="zh-CN" sz="4000">
                          <a:latin typeface="Times New Roman" panose="02020603050405020304" charset="0"/>
                          <a:cs typeface="Times New Roman" panose="02020603050405020304" charset="0"/>
                        </a:rPr>
                        <a:t>Face</a:t>
                      </a:r>
                      <a:endParaRPr lang="en-US" altLang="zh-CN" sz="4000">
                        <a:latin typeface="Times New Roman" panose="02020603050405020304" charset="0"/>
                        <a:cs typeface="Times New Roman" panose="02020603050405020304" charset="0"/>
                      </a:endParaRPr>
                    </a:p>
                    <a:p>
                      <a:pPr algn="ctr">
                        <a:buNone/>
                      </a:pPr>
                      <a:r>
                        <a:rPr lang="en-US" altLang="zh-CN" sz="4000">
                          <a:latin typeface="Times New Roman" panose="02020603050405020304" charset="0"/>
                          <a:cs typeface="Times New Roman" panose="02020603050405020304" charset="0"/>
                        </a:rPr>
                        <a:t>marco av</a:t>
                      </a:r>
                      <a:r>
                        <a:rPr lang="en-US" altLang="zh-CN" sz="4000">
                          <a:latin typeface="Times New Roman" panose="02020603050405020304" charset="0"/>
                          <a:cs typeface="Times New Roman" panose="02020603050405020304" charset="0"/>
                        </a:rPr>
                        <a:t>g</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32%</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29%</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28%</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1964</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tcPr>
                </a:tc>
              </a:tr>
              <a:tr h="1369695">
                <a:tc>
                  <a:txBody>
                    <a:bodyPr/>
                    <a:p>
                      <a:pPr algn="ctr">
                        <a:buNone/>
                      </a:pPr>
                      <a:r>
                        <a:rPr lang="en-US" altLang="zh-CN" sz="4000">
                          <a:latin typeface="Times New Roman" panose="02020603050405020304" charset="0"/>
                          <a:cs typeface="Times New Roman" panose="02020603050405020304" charset="0"/>
                        </a:rPr>
                        <a:t>Fisher </a:t>
                      </a:r>
                      <a:r>
                        <a:rPr lang="en-US" altLang="zh-CN" sz="4000">
                          <a:latin typeface="Times New Roman" panose="02020603050405020304" charset="0"/>
                          <a:cs typeface="Times New Roman" panose="02020603050405020304" charset="0"/>
                        </a:rPr>
                        <a:t>Face</a:t>
                      </a:r>
                      <a:endParaRPr lang="en-US" altLang="zh-CN" sz="4000">
                        <a:latin typeface="Times New Roman" panose="02020603050405020304" charset="0"/>
                        <a:cs typeface="Times New Roman" panose="02020603050405020304" charset="0"/>
                      </a:endParaRPr>
                    </a:p>
                    <a:p>
                      <a:pPr algn="ctr">
                        <a:buNone/>
                      </a:pPr>
                      <a:r>
                        <a:rPr lang="en-US" altLang="zh-CN" sz="4000">
                          <a:latin typeface="Times New Roman" panose="02020603050405020304" charset="0"/>
                          <a:cs typeface="Times New Roman" panose="02020603050405020304" charset="0"/>
                        </a:rPr>
                        <a:t>weighted </a:t>
                      </a:r>
                      <a:r>
                        <a:rPr lang="en-US" altLang="zh-CN" sz="4000">
                          <a:latin typeface="Times New Roman" panose="02020603050405020304" charset="0"/>
                          <a:cs typeface="Times New Roman" panose="02020603050405020304" charset="0"/>
                        </a:rPr>
                        <a:t>avg</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35%</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28%</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28%</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tcPr>
                </a:tc>
                <a:tc>
                  <a:txBody>
                    <a:bodyPr/>
                    <a:p>
                      <a:pPr algn="ctr">
                        <a:buNone/>
                      </a:pPr>
                      <a:r>
                        <a:rPr lang="en-US" altLang="zh-CN" sz="4000">
                          <a:latin typeface="Times New Roman" panose="02020603050405020304" charset="0"/>
                          <a:cs typeface="Times New Roman" panose="02020603050405020304" charset="0"/>
                        </a:rPr>
                        <a:t>1964</a:t>
                      </a:r>
                      <a:endParaRPr lang="en-US" altLang="zh-CN" sz="4000">
                        <a:latin typeface="Times New Roman" panose="02020603050405020304" charset="0"/>
                        <a:cs typeface="Times New Roman" panose="02020603050405020304" charset="0"/>
                      </a:endParaRPr>
                    </a:p>
                  </a:txBody>
                  <a:tcPr anchor="ctr" anchorCtr="0">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tcPr>
                </a:tc>
              </a:tr>
            </a:tbl>
          </a:graphicData>
        </a:graphic>
      </p:graphicFrame>
      <p:sp>
        <p:nvSpPr>
          <p:cNvPr id="2" name="文本框 1"/>
          <p:cNvSpPr txBox="1"/>
          <p:nvPr/>
        </p:nvSpPr>
        <p:spPr>
          <a:xfrm>
            <a:off x="230505" y="270510"/>
            <a:ext cx="11744960" cy="1106805"/>
          </a:xfrm>
          <a:prstGeom prst="rect">
            <a:avLst/>
          </a:prstGeom>
          <a:noFill/>
        </p:spPr>
        <p:txBody>
          <a:bodyPr wrap="square" rtlCol="0">
            <a:spAutoFit/>
          </a:bodyPr>
          <a:p>
            <a:r>
              <a:rPr lang="zh-CN" altLang="en-US" sz="6600" b="1">
                <a:latin typeface="黑体" panose="02010609060101010101" charset="-122"/>
                <a:ea typeface="黑体" panose="02010609060101010101" charset="-122"/>
              </a:rPr>
              <a:t>人脸识别方法</a:t>
            </a:r>
            <a:r>
              <a:rPr lang="en-US" altLang="zh-CN" sz="4400" b="1">
                <a:sym typeface="+mn-ea"/>
              </a:rPr>
              <a:t>FaceEncoding Method</a:t>
            </a:r>
            <a:endParaRPr lang="en-US" altLang="zh-CN" sz="4400" b="1">
              <a:sym typeface="+mn-ea"/>
            </a:endParaRPr>
          </a:p>
        </p:txBody>
      </p:sp>
      <p:sp>
        <p:nvSpPr>
          <p:cNvPr id="13" name="文本框 12"/>
          <p:cNvSpPr txBox="1"/>
          <p:nvPr/>
        </p:nvSpPr>
        <p:spPr>
          <a:xfrm>
            <a:off x="17214850" y="635"/>
            <a:ext cx="23139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SVM</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3" name="椭圆 2"/>
          <p:cNvSpPr/>
          <p:nvPr/>
        </p:nvSpPr>
        <p:spPr>
          <a:xfrm>
            <a:off x="16807815" y="1101725"/>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9" name="文本框 8"/>
          <p:cNvSpPr txBox="1"/>
          <p:nvPr/>
        </p:nvSpPr>
        <p:spPr>
          <a:xfrm>
            <a:off x="17200245" y="502920"/>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Fisher</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17" name="椭圆 16"/>
          <p:cNvSpPr/>
          <p:nvPr/>
        </p:nvSpPr>
        <p:spPr>
          <a:xfrm>
            <a:off x="16807815" y="8699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文本框 17"/>
          <p:cNvSpPr txBox="1"/>
          <p:nvPr/>
        </p:nvSpPr>
        <p:spPr>
          <a:xfrm>
            <a:off x="17200880" y="964565"/>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FaceNet</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19" name="椭圆 18"/>
          <p:cNvSpPr/>
          <p:nvPr/>
        </p:nvSpPr>
        <p:spPr>
          <a:xfrm>
            <a:off x="16807815" y="61087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1" cstate="print">
            <a:alphaModFix amt="100000"/>
          </a:blip>
          <a:stretch>
            <a:fillRect/>
          </a:stretch>
        </p:blipFill>
        <p:spPr>
          <a:xfrm>
            <a:off x="-90621" y="71"/>
            <a:ext cx="9298926" cy="13931335"/>
          </a:xfrm>
          <a:prstGeom prst="rect">
            <a:avLst/>
          </a:prstGeom>
        </p:spPr>
      </p:pic>
      <p:pic>
        <p:nvPicPr>
          <p:cNvPr id="462" name="Picture" descr="Picture"/>
          <p:cNvPicPr>
            <a:picLocks noChangeAspect="1"/>
          </p:cNvPicPr>
          <p:nvPr/>
        </p:nvPicPr>
        <p:blipFill>
          <a:blip r:embed="rId2" cstate="print">
            <a:alphaModFix amt="100000"/>
          </a:blip>
          <a:stretch>
            <a:fillRect/>
          </a:stretch>
        </p:blipFill>
        <p:spPr>
          <a:xfrm rot="5400000">
            <a:off x="2700567" y="4203071"/>
            <a:ext cx="4344047" cy="3761175"/>
          </a:xfrm>
          <a:prstGeom prst="rect">
            <a:avLst/>
          </a:prstGeom>
        </p:spPr>
      </p:pic>
      <p:pic>
        <p:nvPicPr>
          <p:cNvPr id="935" name="Picture" descr="Picture"/>
          <p:cNvPicPr>
            <a:picLocks noChangeAspect="1"/>
          </p:cNvPicPr>
          <p:nvPr/>
        </p:nvPicPr>
        <p:blipFill>
          <a:blip r:embed="rId3" cstate="print">
            <a:alphaModFix amt="100000"/>
          </a:blip>
          <a:stretch>
            <a:fillRect/>
          </a:stretch>
        </p:blipFill>
        <p:spPr>
          <a:xfrm>
            <a:off x="2665008" y="3537652"/>
            <a:ext cx="4415158" cy="5097915"/>
          </a:xfrm>
          <a:prstGeom prst="rect">
            <a:avLst/>
          </a:prstGeom>
        </p:spPr>
      </p:pic>
      <p:pic>
        <p:nvPicPr>
          <p:cNvPr id="1402" name="Picture" descr="Picture"/>
          <p:cNvPicPr>
            <a:picLocks noChangeAspect="1"/>
          </p:cNvPicPr>
          <p:nvPr/>
        </p:nvPicPr>
        <p:blipFill>
          <a:blip r:embed="rId4" cstate="print">
            <a:alphaModFix amt="100000"/>
          </a:blip>
          <a:stretch>
            <a:fillRect/>
          </a:stretch>
        </p:blipFill>
        <p:spPr>
          <a:xfrm>
            <a:off x="11198860" y="2245995"/>
            <a:ext cx="1087755" cy="1087755"/>
          </a:xfrm>
          <a:prstGeom prst="rect">
            <a:avLst/>
          </a:prstGeom>
        </p:spPr>
      </p:pic>
      <p:pic>
        <p:nvPicPr>
          <p:cNvPr id="1871" name="Picture" descr="Picture"/>
          <p:cNvPicPr>
            <a:picLocks noChangeAspect="1"/>
          </p:cNvPicPr>
          <p:nvPr/>
        </p:nvPicPr>
        <p:blipFill>
          <a:blip r:embed="rId4" cstate="print"/>
          <a:stretch>
            <a:fillRect/>
          </a:stretch>
        </p:blipFill>
        <p:spPr>
          <a:xfrm>
            <a:off x="11146790" y="5099685"/>
            <a:ext cx="1149350" cy="1149350"/>
          </a:xfrm>
          <a:prstGeom prst="rect">
            <a:avLst/>
          </a:prstGeom>
        </p:spPr>
      </p:pic>
      <p:pic>
        <p:nvPicPr>
          <p:cNvPr id="2340" name="Picture" descr="Picture"/>
          <p:cNvPicPr>
            <a:picLocks noChangeAspect="1"/>
          </p:cNvPicPr>
          <p:nvPr/>
        </p:nvPicPr>
        <p:blipFill>
          <a:blip r:embed="rId4" cstate="print"/>
          <a:stretch>
            <a:fillRect/>
          </a:stretch>
        </p:blipFill>
        <p:spPr>
          <a:xfrm>
            <a:off x="11160760" y="7805420"/>
            <a:ext cx="1125855" cy="1125855"/>
          </a:xfrm>
          <a:prstGeom prst="rect">
            <a:avLst/>
          </a:prstGeom>
        </p:spPr>
      </p:pic>
      <p:pic>
        <p:nvPicPr>
          <p:cNvPr id="2809" name="Picture" descr="Picture"/>
          <p:cNvPicPr>
            <a:picLocks noChangeAspect="1"/>
          </p:cNvPicPr>
          <p:nvPr/>
        </p:nvPicPr>
        <p:blipFill>
          <a:blip r:embed="rId4" cstate="print"/>
          <a:stretch>
            <a:fillRect/>
          </a:stretch>
        </p:blipFill>
        <p:spPr>
          <a:xfrm>
            <a:off x="11144885" y="10658475"/>
            <a:ext cx="1157605" cy="1157605"/>
          </a:xfrm>
          <a:prstGeom prst="rect">
            <a:avLst/>
          </a:prstGeom>
        </p:spPr>
      </p:pic>
      <p:sp>
        <p:nvSpPr>
          <p:cNvPr id="3" name="文本框 2"/>
          <p:cNvSpPr txBox="1"/>
          <p:nvPr/>
        </p:nvSpPr>
        <p:spPr>
          <a:xfrm>
            <a:off x="4220210" y="4686935"/>
            <a:ext cx="1304925" cy="2799715"/>
          </a:xfrm>
          <a:prstGeom prst="rect">
            <a:avLst/>
          </a:prstGeom>
          <a:noFill/>
        </p:spPr>
        <p:txBody>
          <a:bodyPr wrap="none" rtlCol="0">
            <a:spAutoFit/>
          </a:bodyPr>
          <a:p>
            <a:r>
              <a:rPr lang="zh-CN" altLang="en-US" sz="8800" b="1"/>
              <a:t>目</a:t>
            </a:r>
            <a:endParaRPr lang="zh-CN" altLang="en-US" sz="8800" b="1"/>
          </a:p>
          <a:p>
            <a:r>
              <a:rPr lang="zh-CN" altLang="en-US" sz="8800" b="1"/>
              <a:t>录</a:t>
            </a:r>
            <a:endParaRPr lang="zh-CN" altLang="en-US" sz="8800" b="1"/>
          </a:p>
        </p:txBody>
      </p:sp>
      <p:sp>
        <p:nvSpPr>
          <p:cNvPr id="4" name="文本框 3"/>
          <p:cNvSpPr txBox="1"/>
          <p:nvPr/>
        </p:nvSpPr>
        <p:spPr>
          <a:xfrm>
            <a:off x="13091160" y="2319020"/>
            <a:ext cx="3235960" cy="1014730"/>
          </a:xfrm>
          <a:prstGeom prst="rect">
            <a:avLst/>
          </a:prstGeom>
          <a:noFill/>
        </p:spPr>
        <p:txBody>
          <a:bodyPr wrap="square" rtlCol="0">
            <a:spAutoFit/>
          </a:bodyPr>
          <a:p>
            <a:r>
              <a:rPr lang="zh-CN" altLang="en-US" sz="6000">
                <a:latin typeface="黑体" panose="02010609060101010101" charset="-122"/>
                <a:ea typeface="黑体" panose="02010609060101010101" charset="-122"/>
              </a:rPr>
              <a:t>任务背景</a:t>
            </a:r>
            <a:endParaRPr lang="zh-CN" altLang="en-US" sz="6000">
              <a:latin typeface="黑体" panose="02010609060101010101" charset="-122"/>
              <a:ea typeface="黑体" panose="02010609060101010101" charset="-122"/>
            </a:endParaRPr>
          </a:p>
        </p:txBody>
      </p:sp>
      <p:sp>
        <p:nvSpPr>
          <p:cNvPr id="5" name="文本框 4"/>
          <p:cNvSpPr txBox="1"/>
          <p:nvPr/>
        </p:nvSpPr>
        <p:spPr>
          <a:xfrm>
            <a:off x="13091160" y="5163185"/>
            <a:ext cx="4553585" cy="1014730"/>
          </a:xfrm>
          <a:prstGeom prst="rect">
            <a:avLst/>
          </a:prstGeom>
          <a:noFill/>
        </p:spPr>
        <p:txBody>
          <a:bodyPr wrap="square" rtlCol="0">
            <a:spAutoFit/>
          </a:bodyPr>
          <a:p>
            <a:pPr lvl="0" algn="l">
              <a:buClrTx/>
              <a:buSzTx/>
              <a:buFontTx/>
            </a:pPr>
            <a:r>
              <a:rPr lang="zh-CN" altLang="en-US" sz="6000">
                <a:latin typeface="黑体" panose="02010609060101010101" charset="-122"/>
                <a:ea typeface="黑体" panose="02010609060101010101" charset="-122"/>
                <a:sym typeface="+mn-ea"/>
              </a:rPr>
              <a:t>人脸检测</a:t>
            </a:r>
            <a:endParaRPr lang="zh-CN" altLang="en-US" sz="6000">
              <a:latin typeface="黑体" panose="02010609060101010101" charset="-122"/>
              <a:ea typeface="黑体" panose="02010609060101010101" charset="-122"/>
              <a:sym typeface="+mn-ea"/>
            </a:endParaRPr>
          </a:p>
        </p:txBody>
      </p:sp>
      <p:sp>
        <p:nvSpPr>
          <p:cNvPr id="6" name="文本框 5"/>
          <p:cNvSpPr txBox="1"/>
          <p:nvPr/>
        </p:nvSpPr>
        <p:spPr>
          <a:xfrm>
            <a:off x="13091160" y="7734300"/>
            <a:ext cx="3549015" cy="1014730"/>
          </a:xfrm>
          <a:prstGeom prst="rect">
            <a:avLst/>
          </a:prstGeom>
          <a:noFill/>
        </p:spPr>
        <p:txBody>
          <a:bodyPr wrap="square" rtlCol="0">
            <a:spAutoFit/>
          </a:bodyPr>
          <a:p>
            <a:pPr lvl="0" algn="l">
              <a:buClrTx/>
              <a:buSzTx/>
              <a:buFontTx/>
            </a:pPr>
            <a:r>
              <a:rPr lang="zh-CN" altLang="en-US" sz="6000">
                <a:latin typeface="黑体" panose="02010609060101010101" charset="-122"/>
                <a:ea typeface="黑体" panose="02010609060101010101" charset="-122"/>
                <a:sym typeface="+mn-ea"/>
              </a:rPr>
              <a:t>人脸识别</a:t>
            </a:r>
            <a:endParaRPr lang="zh-CN" altLang="en-US" sz="6000">
              <a:latin typeface="黑体" panose="02010609060101010101" charset="-122"/>
              <a:ea typeface="黑体" panose="02010609060101010101" charset="-122"/>
              <a:sym typeface="+mn-ea"/>
            </a:endParaRPr>
          </a:p>
        </p:txBody>
      </p:sp>
      <p:sp>
        <p:nvSpPr>
          <p:cNvPr id="7" name="文本框 6"/>
          <p:cNvSpPr txBox="1"/>
          <p:nvPr/>
        </p:nvSpPr>
        <p:spPr>
          <a:xfrm>
            <a:off x="13091160" y="10730230"/>
            <a:ext cx="6372860" cy="1014730"/>
          </a:xfrm>
          <a:prstGeom prst="rect">
            <a:avLst/>
          </a:prstGeom>
          <a:noFill/>
        </p:spPr>
        <p:txBody>
          <a:bodyPr wrap="square" rtlCol="0">
            <a:spAutoFit/>
          </a:bodyPr>
          <a:p>
            <a:pPr lvl="0" algn="l">
              <a:buClrTx/>
              <a:buSzTx/>
              <a:buFontTx/>
            </a:pPr>
            <a:r>
              <a:rPr lang="zh-CN" altLang="en-US" sz="6000" b="1">
                <a:latin typeface="黑体" panose="02010609060101010101" charset="-122"/>
                <a:ea typeface="黑体" panose="02010609060101010101" charset="-122"/>
                <a:sym typeface="+mn-ea"/>
              </a:rPr>
              <a:t>人脸识别平台</a:t>
            </a:r>
            <a:r>
              <a:rPr lang="zh-CN" altLang="en-US" sz="6000" b="1">
                <a:latin typeface="黑体" panose="02010609060101010101" charset="-122"/>
                <a:ea typeface="黑体" panose="02010609060101010101" charset="-122"/>
                <a:sym typeface="+mn-ea"/>
              </a:rPr>
              <a:t>展示</a:t>
            </a:r>
            <a:endParaRPr lang="zh-CN" altLang="en-US" sz="6000" b="1">
              <a:latin typeface="黑体" panose="02010609060101010101" charset="-122"/>
              <a:ea typeface="黑体" panose="02010609060101010101" charset="-122"/>
              <a:sym typeface="+mn-ea"/>
            </a:endParaRPr>
          </a:p>
        </p:txBody>
      </p:sp>
      <p:cxnSp>
        <p:nvCxnSpPr>
          <p:cNvPr id="8" name="直接连接符 7"/>
          <p:cNvCxnSpPr>
            <a:stCxn id="1402" idx="0"/>
          </p:cNvCxnSpPr>
          <p:nvPr/>
        </p:nvCxnSpPr>
        <p:spPr>
          <a:xfrm flipH="1">
            <a:off x="11723370" y="2245995"/>
            <a:ext cx="19685" cy="8702040"/>
          </a:xfrm>
          <a:prstGeom prst="line">
            <a:avLst/>
          </a:prstGeom>
          <a:ln w="57150">
            <a:solidFill>
              <a:srgbClr val="BF1A25"/>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30505" y="270510"/>
            <a:ext cx="9672320" cy="1106805"/>
          </a:xfrm>
          <a:prstGeom prst="rect">
            <a:avLst/>
          </a:prstGeom>
          <a:noFill/>
        </p:spPr>
        <p:txBody>
          <a:bodyPr wrap="square" rtlCol="0">
            <a:spAutoFit/>
          </a:bodyPr>
          <a:p>
            <a:r>
              <a:rPr lang="zh-CN" altLang="en-US" sz="6600" b="1">
                <a:latin typeface="黑体" panose="02010609060101010101" charset="-122"/>
                <a:ea typeface="黑体" panose="02010609060101010101" charset="-122"/>
              </a:rPr>
              <a:t>人脸识别平台展示</a:t>
            </a:r>
            <a:endParaRPr lang="zh-CN" altLang="en-US" sz="4400" b="1">
              <a:ea typeface="宋体" panose="02010600030101010101" pitchFamily="2" charset="-122"/>
              <a:sym typeface="+mn-ea"/>
            </a:endParaRPr>
          </a:p>
        </p:txBody>
      </p:sp>
      <p:sp>
        <p:nvSpPr>
          <p:cNvPr id="3" name="文本框 2"/>
          <p:cNvSpPr txBox="1"/>
          <p:nvPr/>
        </p:nvSpPr>
        <p:spPr>
          <a:xfrm>
            <a:off x="1203960" y="2050415"/>
            <a:ext cx="8698865" cy="1383665"/>
          </a:xfrm>
          <a:prstGeom prst="rect">
            <a:avLst/>
          </a:prstGeom>
          <a:noFill/>
        </p:spPr>
        <p:txBody>
          <a:bodyPr wrap="square" rtlCol="0" anchor="t">
            <a:spAutoFit/>
          </a:bodyPr>
          <a:p>
            <a:r>
              <a:rPr lang="en-US" altLang="zh-CN" sz="4400" b="1">
                <a:solidFill>
                  <a:srgbClr val="FF0000"/>
                </a:solidFill>
                <a:latin typeface="Times New Roman" panose="02020603050405020304" charset="0"/>
                <a:cs typeface="Times New Roman" panose="02020603050405020304" charset="0"/>
              </a:rPr>
              <a:t>FOCUS US On GitHub</a:t>
            </a:r>
            <a:endParaRPr lang="en-US" altLang="zh-CN" sz="4400" b="1">
              <a:solidFill>
                <a:srgbClr val="FF0000"/>
              </a:solidFill>
              <a:latin typeface="Times New Roman" panose="02020603050405020304" charset="0"/>
              <a:cs typeface="Times New Roman" panose="02020603050405020304" charset="0"/>
            </a:endParaRPr>
          </a:p>
          <a:p>
            <a:r>
              <a:rPr lang="en-US" altLang="zh-CN" sz="4000">
                <a:latin typeface="Times New Roman" panose="02020603050405020304" charset="0"/>
                <a:cs typeface="Times New Roman" panose="02020603050405020304" charset="0"/>
              </a:rPr>
              <a:t>	</a:t>
            </a:r>
            <a:r>
              <a:rPr lang="zh-CN" altLang="en-US" sz="4000">
                <a:latin typeface="Times New Roman" panose="02020603050405020304" charset="0"/>
                <a:cs typeface="Times New Roman" panose="02020603050405020304" charset="0"/>
              </a:rPr>
              <a:t>https://github.com/CapricornGuang/</a:t>
            </a:r>
            <a:endParaRPr lang="zh-CN" altLang="en-US" sz="4000">
              <a:latin typeface="Times New Roman" panose="02020603050405020304" charset="0"/>
              <a:cs typeface="Times New Roman" panose="02020603050405020304" charset="0"/>
            </a:endParaRPr>
          </a:p>
        </p:txBody>
      </p:sp>
      <p:sp>
        <p:nvSpPr>
          <p:cNvPr id="17" name="文本框 16"/>
          <p:cNvSpPr txBox="1"/>
          <p:nvPr/>
        </p:nvSpPr>
        <p:spPr>
          <a:xfrm>
            <a:off x="513080" y="7369175"/>
            <a:ext cx="3840480" cy="829945"/>
          </a:xfrm>
          <a:prstGeom prst="rect">
            <a:avLst/>
          </a:prstGeom>
          <a:noFill/>
        </p:spPr>
        <p:txBody>
          <a:bodyPr wrap="none" rtlCol="0">
            <a:spAutoFit/>
          </a:bodyPr>
          <a:p>
            <a:r>
              <a:rPr lang="zh-CN" altLang="en-US" sz="4800">
                <a:ln w="22225">
                  <a:solidFill>
                    <a:schemeClr val="accent2"/>
                  </a:solidFill>
                  <a:prstDash val="solid"/>
                </a:ln>
                <a:solidFill>
                  <a:schemeClr val="accent2">
                    <a:lumMod val="40000"/>
                    <a:lumOff val="60000"/>
                  </a:schemeClr>
                </a:solidFill>
                <a:effectLst/>
              </a:rPr>
              <a:t>人脸识别模块</a:t>
            </a:r>
            <a:endParaRPr lang="zh-CN" altLang="en-US" sz="4800">
              <a:ln w="22225">
                <a:solidFill>
                  <a:schemeClr val="accent2"/>
                </a:solidFill>
                <a:prstDash val="solid"/>
              </a:ln>
              <a:solidFill>
                <a:schemeClr val="accent2">
                  <a:lumMod val="40000"/>
                  <a:lumOff val="60000"/>
                </a:schemeClr>
              </a:solidFill>
              <a:effectLst/>
            </a:endParaRPr>
          </a:p>
        </p:txBody>
      </p:sp>
      <p:sp>
        <p:nvSpPr>
          <p:cNvPr id="18" name="文本框 17"/>
          <p:cNvSpPr txBox="1"/>
          <p:nvPr/>
        </p:nvSpPr>
        <p:spPr>
          <a:xfrm>
            <a:off x="17220565" y="4928870"/>
            <a:ext cx="3840480" cy="829945"/>
          </a:xfrm>
          <a:prstGeom prst="rect">
            <a:avLst/>
          </a:prstGeom>
          <a:noFill/>
        </p:spPr>
        <p:txBody>
          <a:bodyPr wrap="none" rtlCol="0">
            <a:spAutoFit/>
          </a:bodyPr>
          <a:p>
            <a:r>
              <a:rPr lang="zh-CN" altLang="en-US" sz="4800">
                <a:ln w="22225">
                  <a:solidFill>
                    <a:schemeClr val="accent2"/>
                  </a:solidFill>
                  <a:prstDash val="solid"/>
                </a:ln>
                <a:solidFill>
                  <a:schemeClr val="accent2">
                    <a:lumMod val="40000"/>
                    <a:lumOff val="60000"/>
                  </a:schemeClr>
                </a:solidFill>
                <a:effectLst/>
              </a:rPr>
              <a:t>人脸录入模块</a:t>
            </a:r>
            <a:endParaRPr lang="zh-CN" altLang="en-US" sz="4800">
              <a:ln w="22225">
                <a:solidFill>
                  <a:schemeClr val="accent2"/>
                </a:solidFill>
                <a:prstDash val="solid"/>
              </a:ln>
              <a:solidFill>
                <a:schemeClr val="accent2">
                  <a:lumMod val="40000"/>
                  <a:lumOff val="60000"/>
                </a:schemeClr>
              </a:solidFill>
              <a:effectLst/>
            </a:endParaRPr>
          </a:p>
        </p:txBody>
      </p:sp>
      <p:sp>
        <p:nvSpPr>
          <p:cNvPr id="19" name="左箭头 18"/>
          <p:cNvSpPr/>
          <p:nvPr/>
        </p:nvSpPr>
        <p:spPr>
          <a:xfrm>
            <a:off x="513080" y="8321040"/>
            <a:ext cx="3840480" cy="6457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左箭头 20"/>
          <p:cNvSpPr/>
          <p:nvPr/>
        </p:nvSpPr>
        <p:spPr>
          <a:xfrm flipH="1">
            <a:off x="17511395" y="5801995"/>
            <a:ext cx="4566285" cy="6457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左箭头 21"/>
          <p:cNvSpPr/>
          <p:nvPr/>
        </p:nvSpPr>
        <p:spPr>
          <a:xfrm flipH="1">
            <a:off x="17220565" y="9885045"/>
            <a:ext cx="4566285" cy="6457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3" name="图片 22"/>
          <p:cNvPicPr>
            <a:picLocks noChangeAspect="1"/>
          </p:cNvPicPr>
          <p:nvPr/>
        </p:nvPicPr>
        <p:blipFill>
          <a:blip r:embed="rId1"/>
          <a:stretch>
            <a:fillRect/>
          </a:stretch>
        </p:blipFill>
        <p:spPr>
          <a:xfrm>
            <a:off x="16743045" y="8966835"/>
            <a:ext cx="477520" cy="1379855"/>
          </a:xfrm>
          <a:prstGeom prst="rect">
            <a:avLst/>
          </a:prstGeom>
        </p:spPr>
      </p:pic>
      <p:sp>
        <p:nvSpPr>
          <p:cNvPr id="24" name="文本框 23"/>
          <p:cNvSpPr txBox="1"/>
          <p:nvPr/>
        </p:nvSpPr>
        <p:spPr>
          <a:xfrm>
            <a:off x="14765020" y="0"/>
            <a:ext cx="339026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人脸检测</a:t>
            </a:r>
            <a:endParaRPr lang="zh-CN" altLang="en-US" sz="2800">
              <a:latin typeface="黑体" panose="02010609060101010101" charset="-122"/>
              <a:ea typeface="黑体" panose="02010609060101010101" charset="-122"/>
              <a:sym typeface="+mn-ea"/>
            </a:endParaRPr>
          </a:p>
        </p:txBody>
      </p:sp>
      <p:sp>
        <p:nvSpPr>
          <p:cNvPr id="25" name="文本框 24"/>
          <p:cNvSpPr txBox="1"/>
          <p:nvPr/>
        </p:nvSpPr>
        <p:spPr>
          <a:xfrm>
            <a:off x="17649190" y="635"/>
            <a:ext cx="2047240"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26" name="文本框 25"/>
          <p:cNvSpPr txBox="1"/>
          <p:nvPr/>
        </p:nvSpPr>
        <p:spPr>
          <a:xfrm>
            <a:off x="20559395" y="0"/>
            <a:ext cx="3520440" cy="953135"/>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人脸识别平台展示</a:t>
            </a:r>
            <a:endParaRPr lang="zh-CN" altLang="en-US" sz="2800">
              <a:latin typeface="黑体" panose="02010609060101010101" charset="-122"/>
              <a:ea typeface="黑体" panose="02010609060101010101" charset="-122"/>
              <a:sym typeface="+mn-ea"/>
            </a:endParaRPr>
          </a:p>
          <a:p>
            <a:pPr>
              <a:buClrTx/>
              <a:buSzTx/>
              <a:buFontTx/>
            </a:pPr>
            <a:endParaRPr lang="zh-CN" altLang="en-US" sz="2800">
              <a:latin typeface="黑体" panose="02010609060101010101" charset="-122"/>
              <a:ea typeface="黑体" panose="02010609060101010101" charset="-122"/>
              <a:sym typeface="+mn-ea"/>
            </a:endParaRPr>
          </a:p>
        </p:txBody>
      </p:sp>
      <p:sp>
        <p:nvSpPr>
          <p:cNvPr id="27" name="椭圆 26"/>
          <p:cNvSpPr/>
          <p:nvPr/>
        </p:nvSpPr>
        <p:spPr>
          <a:xfrm>
            <a:off x="14330045" y="143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8" name="椭圆 27"/>
          <p:cNvSpPr/>
          <p:nvPr/>
        </p:nvSpPr>
        <p:spPr>
          <a:xfrm>
            <a:off x="17220565"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文本框 28"/>
          <p:cNvSpPr txBox="1"/>
          <p:nvPr/>
        </p:nvSpPr>
        <p:spPr>
          <a:xfrm>
            <a:off x="11899265" y="49530"/>
            <a:ext cx="173037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30" name="椭圆 29"/>
          <p:cNvSpPr/>
          <p:nvPr/>
        </p:nvSpPr>
        <p:spPr>
          <a:xfrm>
            <a:off x="11335385"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20111085" y="14351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2"/>
          <a:stretch>
            <a:fillRect/>
          </a:stretch>
        </p:blipFill>
        <p:spPr>
          <a:xfrm>
            <a:off x="3987165" y="3434080"/>
            <a:ext cx="13233400" cy="929767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Picture" descr="Picture"/>
          <p:cNvPicPr>
            <a:picLocks noChangeAspect="1"/>
          </p:cNvPicPr>
          <p:nvPr/>
        </p:nvPicPr>
        <p:blipFill>
          <a:blip r:embed="rId1" cstate="print"/>
          <a:stretch>
            <a:fillRect/>
          </a:stretch>
        </p:blipFill>
        <p:spPr>
          <a:xfrm>
            <a:off x="-116905" y="3393918"/>
            <a:ext cx="24617810" cy="6926894"/>
          </a:xfrm>
          <a:prstGeom prst="rect">
            <a:avLst/>
          </a:prstGeom>
        </p:spPr>
      </p:pic>
      <p:sp>
        <p:nvSpPr>
          <p:cNvPr id="2892" name="文本"/>
          <p:cNvSpPr>
            <a:spLocks noGrp="1"/>
          </p:cNvSpPr>
          <p:nvPr>
            <p:ph type="ctrTitle"/>
          </p:nvPr>
        </p:nvSpPr>
        <p:spPr>
          <a:xfrm>
            <a:off x="3190657" y="6145245"/>
            <a:ext cx="18001417" cy="1423604"/>
          </a:xfrm>
          <a:prstGeom prst="rect">
            <a:avLst/>
          </a:prstGeom>
        </p:spPr>
        <p:txBody>
          <a:bodyPr lIns="0" tIns="0" rIns="0" bIns="0">
            <a:noAutofit/>
          </a:bodyPr>
          <a:lstStyle/>
          <a:p>
            <a:pPr algn="ctr">
              <a:lnSpc>
                <a:spcPts val="9350"/>
              </a:lnSpc>
            </a:pPr>
            <a:r>
              <a:rPr lang="en-US" altLang="zh-CN" sz="8800" b="0" i="0" u="none" spc="0">
                <a:solidFill>
                  <a:schemeClr val="bg1"/>
                </a:solidFill>
                <a:latin typeface="微软雅黑" panose="020B0503020204020204" charset="-122"/>
                <a:ea typeface="微软雅黑" panose="020B0503020204020204" charset="-122"/>
                <a:cs typeface="+mn-cs"/>
              </a:rPr>
              <a:t>THANK YOU</a:t>
            </a:r>
            <a:r>
              <a:rPr lang="zh-CN" altLang="en-US" sz="8800" b="0" i="0" u="none" spc="0">
                <a:solidFill>
                  <a:schemeClr val="bg1"/>
                </a:solidFill>
                <a:latin typeface="微软雅黑" panose="020B0503020204020204" charset="-122"/>
                <a:ea typeface="微软雅黑" panose="020B0503020204020204" charset="-122"/>
                <a:cs typeface="+mn-cs"/>
              </a:rPr>
              <a:t>！</a:t>
            </a:r>
            <a:endParaRPr lang="zh-CN" altLang="en-US" sz="8800" b="0" i="0" u="none" spc="0">
              <a:solidFill>
                <a:schemeClr val="bg1"/>
              </a:solidFill>
              <a:latin typeface="微软雅黑" panose="020B0503020204020204" charset="-122"/>
              <a:ea typeface="微软雅黑" panose="020B0503020204020204" charset="-122"/>
              <a:cs typeface="+mn-cs"/>
            </a:endParaRPr>
          </a:p>
        </p:txBody>
      </p:sp>
      <p:sp>
        <p:nvSpPr>
          <p:cNvPr id="5" name="文本框 4"/>
          <p:cNvSpPr txBox="1"/>
          <p:nvPr/>
        </p:nvSpPr>
        <p:spPr>
          <a:xfrm>
            <a:off x="8214544" y="11459314"/>
            <a:ext cx="7954277" cy="645160"/>
          </a:xfrm>
          <a:prstGeom prst="rect">
            <a:avLst/>
          </a:prstGeom>
          <a:noFill/>
        </p:spPr>
        <p:txBody>
          <a:bodyPr wrap="square" rtlCol="0">
            <a:spAutoFit/>
          </a:bodyPr>
          <a:lstStyle/>
          <a:p>
            <a:r>
              <a:rPr lang="zh-CN" altLang="en-US" sz="3600">
                <a:latin typeface="黑体" panose="02010609060101010101" charset="-122"/>
                <a:ea typeface="黑体" panose="02010609060101010101" charset="-122"/>
                <a:cs typeface="黑体" panose="02010609060101010101" charset="-122"/>
              </a:rPr>
              <a:t>北京航空航天大学</a:t>
            </a:r>
            <a:r>
              <a:rPr lang="en-US" altLang="zh-CN" sz="3600">
                <a:latin typeface="黑体" panose="02010609060101010101" charset="-122"/>
                <a:ea typeface="黑体" panose="02010609060101010101" charset="-122"/>
                <a:cs typeface="黑体" panose="02010609060101010101" charset="-122"/>
              </a:rPr>
              <a:t> </a:t>
            </a:r>
            <a:r>
              <a:rPr lang="zh-CN" altLang="en-US" sz="3600">
                <a:latin typeface="黑体" panose="02010609060101010101" charset="-122"/>
                <a:ea typeface="黑体" panose="02010609060101010101" charset="-122"/>
                <a:cs typeface="黑体" panose="02010609060101010101" charset="-122"/>
              </a:rPr>
              <a:t>人工智能研究院</a:t>
            </a:r>
            <a:endParaRPr lang="zh-CN" altLang="en-US" sz="3600">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9881977" y="12420660"/>
            <a:ext cx="4007299" cy="460375"/>
          </a:xfrm>
          <a:prstGeom prst="rect">
            <a:avLst/>
          </a:prstGeom>
          <a:noFill/>
        </p:spPr>
        <p:txBody>
          <a:bodyPr wrap="square" rtlCol="0">
            <a:spAutoFit/>
          </a:bodyPr>
          <a:lstStyle/>
          <a:p>
            <a:pPr algn="ctr"/>
            <a:r>
              <a:rPr lang="en-US" altLang="zh-CN" sz="2400" b="1" dirty="0">
                <a:latin typeface="微软雅黑" panose="020B0503020204020204" charset="-122"/>
                <a:ea typeface="微软雅黑" panose="020B0503020204020204" charset="-122"/>
                <a:cs typeface="微软雅黑" panose="020B0503020204020204" charset="-122"/>
              </a:rPr>
              <a:t>2021</a:t>
            </a:r>
            <a:r>
              <a:rPr lang="zh-CN" altLang="en-US" sz="2400" b="1" dirty="0">
                <a:latin typeface="微软雅黑" panose="020B0503020204020204" charset="-122"/>
                <a:ea typeface="微软雅黑" panose="020B0503020204020204" charset="-122"/>
                <a:cs typeface="微软雅黑" panose="020B0503020204020204" charset="-122"/>
              </a:rPr>
              <a:t>年</a:t>
            </a:r>
            <a:r>
              <a:rPr lang="en-US" altLang="zh-CN" sz="2400" b="1" dirty="0">
                <a:latin typeface="微软雅黑" panose="020B0503020204020204" charset="-122"/>
                <a:ea typeface="微软雅黑" panose="020B0503020204020204" charset="-122"/>
                <a:cs typeface="微软雅黑" panose="020B0503020204020204" charset="-122"/>
              </a:rPr>
              <a:t>12</a:t>
            </a:r>
            <a:r>
              <a:rPr lang="zh-CN" altLang="en-US" sz="2400" b="1" dirty="0">
                <a:latin typeface="微软雅黑" panose="020B0503020204020204" charset="-122"/>
                <a:ea typeface="微软雅黑" panose="020B0503020204020204" charset="-122"/>
                <a:cs typeface="微软雅黑" panose="020B0503020204020204" charset="-122"/>
              </a:rPr>
              <a:t>月</a:t>
            </a:r>
            <a:r>
              <a:rPr lang="en-US" altLang="zh-CN" sz="2400" b="1" dirty="0">
                <a:latin typeface="微软雅黑" panose="020B0503020204020204" charset="-122"/>
                <a:ea typeface="微软雅黑" panose="020B0503020204020204" charset="-122"/>
                <a:cs typeface="微软雅黑" panose="020B0503020204020204" charset="-122"/>
              </a:rPr>
              <a:t>27</a:t>
            </a:r>
            <a:r>
              <a:rPr lang="zh-CN" altLang="en-US" sz="2400" b="1" dirty="0">
                <a:latin typeface="微软雅黑" panose="020B0503020204020204" charset="-122"/>
                <a:ea typeface="微软雅黑" panose="020B0503020204020204" charset="-122"/>
                <a:cs typeface="微软雅黑" panose="020B0503020204020204" charset="-122"/>
              </a:rPr>
              <a:t>日</a:t>
            </a:r>
            <a:endParaRPr lang="zh-CN" altLang="en-US" sz="2400" b="1" dirty="0">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2"/>
          <a:stretch>
            <a:fillRect/>
          </a:stretch>
        </p:blipFill>
        <p:spPr>
          <a:xfrm>
            <a:off x="21575596" y="0"/>
            <a:ext cx="2572266" cy="2544962"/>
          </a:xfrm>
          <a:prstGeom prst="rect">
            <a:avLst/>
          </a:prstGeom>
        </p:spPr>
      </p:pic>
      <p:pic>
        <p:nvPicPr>
          <p:cNvPr id="10" name="图片 9"/>
          <p:cNvPicPr>
            <a:picLocks noChangeAspect="1"/>
          </p:cNvPicPr>
          <p:nvPr/>
        </p:nvPicPr>
        <p:blipFill>
          <a:blip r:embed="rId3"/>
          <a:stretch>
            <a:fillRect/>
          </a:stretch>
        </p:blipFill>
        <p:spPr>
          <a:xfrm>
            <a:off x="18539166" y="-8890"/>
            <a:ext cx="2652907" cy="2640208"/>
          </a:xfrm>
          <a:prstGeom prst="rect">
            <a:avLst/>
          </a:prstGeom>
        </p:spPr>
      </p:pic>
      <p:sp>
        <p:nvSpPr>
          <p:cNvPr id="2" name="文本框 1"/>
          <p:cNvSpPr txBox="1"/>
          <p:nvPr/>
        </p:nvSpPr>
        <p:spPr>
          <a:xfrm>
            <a:off x="14329410" y="9122410"/>
            <a:ext cx="9819640" cy="1198880"/>
          </a:xfrm>
          <a:prstGeom prst="rect">
            <a:avLst/>
          </a:prstGeom>
          <a:noFill/>
        </p:spPr>
        <p:txBody>
          <a:bodyPr wrap="square" rtlCol="0">
            <a:spAutoFit/>
          </a:bodyPr>
          <a:p>
            <a:pPr algn="l"/>
            <a:r>
              <a:rPr lang="zh-CN" altLang="en-US" sz="3600" b="1">
                <a:solidFill>
                  <a:schemeClr val="bg1"/>
                </a:solidFill>
                <a:latin typeface="仿宋" panose="02010609060101010101" charset="-122"/>
                <a:ea typeface="仿宋" panose="02010609060101010101" charset="-122"/>
                <a:cs typeface="仿宋" panose="02010609060101010101" charset="-122"/>
              </a:rPr>
              <a:t>项目组：</a:t>
            </a:r>
            <a:r>
              <a:rPr lang="zh-CN" altLang="en-US" sz="3600" b="1">
                <a:solidFill>
                  <a:schemeClr val="bg1"/>
                </a:solidFill>
                <a:latin typeface="仿宋" panose="02010609060101010101" charset="-122"/>
                <a:ea typeface="仿宋" panose="02010609060101010101" charset="-122"/>
                <a:cs typeface="仿宋" panose="02010609060101010101" charset="-122"/>
                <a:sym typeface="+mn-ea"/>
              </a:rPr>
              <a:t>可爱羊羊🐏</a:t>
            </a:r>
            <a:endParaRPr lang="en-US" altLang="zh-CN" sz="3600" b="1">
              <a:solidFill>
                <a:schemeClr val="bg1"/>
              </a:solidFill>
              <a:latin typeface="仿宋" panose="02010609060101010101" charset="-122"/>
              <a:ea typeface="仿宋" panose="02010609060101010101" charset="-122"/>
              <a:cs typeface="仿宋" panose="02010609060101010101" charset="-122"/>
            </a:endParaRPr>
          </a:p>
          <a:p>
            <a:pPr algn="l"/>
            <a:r>
              <a:rPr lang="zh-CN" altLang="en-US" sz="3600" b="1">
                <a:solidFill>
                  <a:schemeClr val="bg1"/>
                </a:solidFill>
                <a:latin typeface="仿宋" panose="02010609060101010101" charset="-122"/>
                <a:ea typeface="仿宋" panose="02010609060101010101" charset="-122"/>
                <a:cs typeface="仿宋" panose="02010609060101010101" charset="-122"/>
              </a:rPr>
              <a:t>项目成员：</a:t>
            </a:r>
            <a:r>
              <a:rPr lang="zh-CN" altLang="en-US" sz="3600" b="1">
                <a:solidFill>
                  <a:schemeClr val="bg1"/>
                </a:solidFill>
                <a:latin typeface="仿宋" panose="02010609060101010101" charset="-122"/>
                <a:ea typeface="仿宋" panose="02010609060101010101" charset="-122"/>
                <a:cs typeface="仿宋" panose="02010609060101010101" charset="-122"/>
              </a:rPr>
              <a:t>罗人杰，王一鸣，杨予光，杨程鸿</a:t>
            </a:r>
            <a:endParaRPr lang="zh-CN" altLang="en-US" sz="3600" b="1">
              <a:solidFill>
                <a:schemeClr val="bg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1" cstate="print">
            <a:alphaModFix amt="100000"/>
          </a:blip>
          <a:stretch>
            <a:fillRect/>
          </a:stretch>
        </p:blipFill>
        <p:spPr>
          <a:xfrm>
            <a:off x="-90621" y="71"/>
            <a:ext cx="9298926" cy="13931335"/>
          </a:xfrm>
          <a:prstGeom prst="rect">
            <a:avLst/>
          </a:prstGeom>
        </p:spPr>
      </p:pic>
      <p:pic>
        <p:nvPicPr>
          <p:cNvPr id="462" name="Picture" descr="Picture"/>
          <p:cNvPicPr>
            <a:picLocks noChangeAspect="1"/>
          </p:cNvPicPr>
          <p:nvPr/>
        </p:nvPicPr>
        <p:blipFill>
          <a:blip r:embed="rId2" cstate="print">
            <a:alphaModFix amt="100000"/>
          </a:blip>
          <a:stretch>
            <a:fillRect/>
          </a:stretch>
        </p:blipFill>
        <p:spPr>
          <a:xfrm rot="5400000">
            <a:off x="2700567" y="4203071"/>
            <a:ext cx="4344047" cy="3761175"/>
          </a:xfrm>
          <a:prstGeom prst="rect">
            <a:avLst/>
          </a:prstGeom>
        </p:spPr>
      </p:pic>
      <p:pic>
        <p:nvPicPr>
          <p:cNvPr id="935" name="Picture" descr="Picture"/>
          <p:cNvPicPr>
            <a:picLocks noChangeAspect="1"/>
          </p:cNvPicPr>
          <p:nvPr/>
        </p:nvPicPr>
        <p:blipFill>
          <a:blip r:embed="rId3" cstate="print">
            <a:alphaModFix amt="100000"/>
          </a:blip>
          <a:stretch>
            <a:fillRect/>
          </a:stretch>
        </p:blipFill>
        <p:spPr>
          <a:xfrm>
            <a:off x="2665008" y="3537652"/>
            <a:ext cx="4415158" cy="5097915"/>
          </a:xfrm>
          <a:prstGeom prst="rect">
            <a:avLst/>
          </a:prstGeom>
        </p:spPr>
      </p:pic>
      <p:pic>
        <p:nvPicPr>
          <p:cNvPr id="1402" name="Picture" descr="Picture"/>
          <p:cNvPicPr>
            <a:picLocks noChangeAspect="1"/>
          </p:cNvPicPr>
          <p:nvPr/>
        </p:nvPicPr>
        <p:blipFill>
          <a:blip r:embed="rId4" cstate="print">
            <a:alphaModFix amt="100000"/>
          </a:blip>
          <a:stretch>
            <a:fillRect/>
          </a:stretch>
        </p:blipFill>
        <p:spPr>
          <a:xfrm>
            <a:off x="11198860" y="2245995"/>
            <a:ext cx="1087755" cy="1087755"/>
          </a:xfrm>
          <a:prstGeom prst="rect">
            <a:avLst/>
          </a:prstGeom>
        </p:spPr>
      </p:pic>
      <p:pic>
        <p:nvPicPr>
          <p:cNvPr id="1871" name="Picture" descr="Picture"/>
          <p:cNvPicPr>
            <a:picLocks noChangeAspect="1"/>
          </p:cNvPicPr>
          <p:nvPr/>
        </p:nvPicPr>
        <p:blipFill>
          <a:blip r:embed="rId4" cstate="print"/>
          <a:stretch>
            <a:fillRect/>
          </a:stretch>
        </p:blipFill>
        <p:spPr>
          <a:xfrm>
            <a:off x="11146790" y="5099685"/>
            <a:ext cx="1149350" cy="1149350"/>
          </a:xfrm>
          <a:prstGeom prst="rect">
            <a:avLst/>
          </a:prstGeom>
        </p:spPr>
      </p:pic>
      <p:pic>
        <p:nvPicPr>
          <p:cNvPr id="2340" name="Picture" descr="Picture"/>
          <p:cNvPicPr>
            <a:picLocks noChangeAspect="1"/>
          </p:cNvPicPr>
          <p:nvPr/>
        </p:nvPicPr>
        <p:blipFill>
          <a:blip r:embed="rId4" cstate="print"/>
          <a:stretch>
            <a:fillRect/>
          </a:stretch>
        </p:blipFill>
        <p:spPr>
          <a:xfrm>
            <a:off x="11160760" y="7805420"/>
            <a:ext cx="1125855" cy="1125855"/>
          </a:xfrm>
          <a:prstGeom prst="rect">
            <a:avLst/>
          </a:prstGeom>
        </p:spPr>
      </p:pic>
      <p:pic>
        <p:nvPicPr>
          <p:cNvPr id="2809" name="Picture" descr="Picture"/>
          <p:cNvPicPr>
            <a:picLocks noChangeAspect="1"/>
          </p:cNvPicPr>
          <p:nvPr/>
        </p:nvPicPr>
        <p:blipFill>
          <a:blip r:embed="rId4" cstate="print"/>
          <a:stretch>
            <a:fillRect/>
          </a:stretch>
        </p:blipFill>
        <p:spPr>
          <a:xfrm>
            <a:off x="11144885" y="10658475"/>
            <a:ext cx="1157605" cy="1157605"/>
          </a:xfrm>
          <a:prstGeom prst="rect">
            <a:avLst/>
          </a:prstGeom>
        </p:spPr>
      </p:pic>
      <p:sp>
        <p:nvSpPr>
          <p:cNvPr id="3" name="文本框 2"/>
          <p:cNvSpPr txBox="1"/>
          <p:nvPr/>
        </p:nvSpPr>
        <p:spPr>
          <a:xfrm>
            <a:off x="4220210" y="4686935"/>
            <a:ext cx="1304925" cy="2799715"/>
          </a:xfrm>
          <a:prstGeom prst="rect">
            <a:avLst/>
          </a:prstGeom>
          <a:noFill/>
        </p:spPr>
        <p:txBody>
          <a:bodyPr wrap="none" rtlCol="0">
            <a:spAutoFit/>
          </a:bodyPr>
          <a:p>
            <a:r>
              <a:rPr lang="zh-CN" altLang="en-US" sz="8800" b="1"/>
              <a:t>目</a:t>
            </a:r>
            <a:endParaRPr lang="zh-CN" altLang="en-US" sz="8800" b="1"/>
          </a:p>
          <a:p>
            <a:r>
              <a:rPr lang="zh-CN" altLang="en-US" sz="8800" b="1"/>
              <a:t>录</a:t>
            </a:r>
            <a:endParaRPr lang="zh-CN" altLang="en-US" sz="8800" b="1"/>
          </a:p>
        </p:txBody>
      </p:sp>
      <p:sp>
        <p:nvSpPr>
          <p:cNvPr id="4" name="文本框 3"/>
          <p:cNvSpPr txBox="1"/>
          <p:nvPr/>
        </p:nvSpPr>
        <p:spPr>
          <a:xfrm>
            <a:off x="13091160" y="2319020"/>
            <a:ext cx="3235960" cy="1014730"/>
          </a:xfrm>
          <a:prstGeom prst="rect">
            <a:avLst/>
          </a:prstGeom>
          <a:noFill/>
        </p:spPr>
        <p:txBody>
          <a:bodyPr wrap="square" rtlCol="0">
            <a:spAutoFit/>
          </a:bodyPr>
          <a:p>
            <a:r>
              <a:rPr lang="zh-CN" altLang="en-US" sz="6000">
                <a:latin typeface="黑体" panose="02010609060101010101" charset="-122"/>
                <a:ea typeface="黑体" panose="02010609060101010101" charset="-122"/>
              </a:rPr>
              <a:t>任务背景</a:t>
            </a:r>
            <a:endParaRPr lang="zh-CN" altLang="en-US" sz="6000">
              <a:latin typeface="黑体" panose="02010609060101010101" charset="-122"/>
              <a:ea typeface="黑体" panose="02010609060101010101" charset="-122"/>
            </a:endParaRPr>
          </a:p>
        </p:txBody>
      </p:sp>
      <p:sp>
        <p:nvSpPr>
          <p:cNvPr id="5" name="文本框 4"/>
          <p:cNvSpPr txBox="1"/>
          <p:nvPr/>
        </p:nvSpPr>
        <p:spPr>
          <a:xfrm>
            <a:off x="13091160" y="5166995"/>
            <a:ext cx="4553585" cy="1014730"/>
          </a:xfrm>
          <a:prstGeom prst="rect">
            <a:avLst/>
          </a:prstGeom>
          <a:noFill/>
        </p:spPr>
        <p:txBody>
          <a:bodyPr wrap="square" rtlCol="0">
            <a:spAutoFit/>
          </a:bodyPr>
          <a:p>
            <a:pPr lvl="0" algn="l">
              <a:buClrTx/>
              <a:buSzTx/>
              <a:buFontTx/>
            </a:pPr>
            <a:r>
              <a:rPr lang="zh-CN" altLang="en-US" sz="6000" b="1">
                <a:latin typeface="黑体" panose="02010609060101010101" charset="-122"/>
                <a:ea typeface="黑体" panose="02010609060101010101" charset="-122"/>
                <a:sym typeface="+mn-ea"/>
              </a:rPr>
              <a:t>人脸检测</a:t>
            </a:r>
            <a:endParaRPr lang="zh-CN" altLang="en-US" sz="6000" b="1">
              <a:latin typeface="黑体" panose="02010609060101010101" charset="-122"/>
              <a:ea typeface="黑体" panose="02010609060101010101" charset="-122"/>
              <a:sym typeface="+mn-ea"/>
            </a:endParaRPr>
          </a:p>
        </p:txBody>
      </p:sp>
      <p:sp>
        <p:nvSpPr>
          <p:cNvPr id="6" name="文本框 5"/>
          <p:cNvSpPr txBox="1"/>
          <p:nvPr/>
        </p:nvSpPr>
        <p:spPr>
          <a:xfrm>
            <a:off x="13091160" y="7734300"/>
            <a:ext cx="3549015" cy="1014730"/>
          </a:xfrm>
          <a:prstGeom prst="rect">
            <a:avLst/>
          </a:prstGeom>
          <a:noFill/>
        </p:spPr>
        <p:txBody>
          <a:bodyPr wrap="square" rtlCol="0">
            <a:spAutoFit/>
          </a:bodyPr>
          <a:p>
            <a:pPr lvl="0" algn="l">
              <a:buClrTx/>
              <a:buSzTx/>
              <a:buFontTx/>
            </a:pPr>
            <a:r>
              <a:rPr lang="zh-CN" altLang="en-US" sz="6000">
                <a:latin typeface="黑体" panose="02010609060101010101" charset="-122"/>
                <a:ea typeface="黑体" panose="02010609060101010101" charset="-122"/>
                <a:sym typeface="+mn-ea"/>
              </a:rPr>
              <a:t>人脸识别</a:t>
            </a:r>
            <a:endParaRPr lang="zh-CN" altLang="en-US" sz="6000">
              <a:latin typeface="黑体" panose="02010609060101010101" charset="-122"/>
              <a:ea typeface="黑体" panose="02010609060101010101" charset="-122"/>
              <a:sym typeface="+mn-ea"/>
            </a:endParaRPr>
          </a:p>
        </p:txBody>
      </p:sp>
      <p:sp>
        <p:nvSpPr>
          <p:cNvPr id="7" name="文本框 6"/>
          <p:cNvSpPr txBox="1"/>
          <p:nvPr/>
        </p:nvSpPr>
        <p:spPr>
          <a:xfrm>
            <a:off x="13091160" y="10730230"/>
            <a:ext cx="6372860" cy="1014730"/>
          </a:xfrm>
          <a:prstGeom prst="rect">
            <a:avLst/>
          </a:prstGeom>
          <a:noFill/>
        </p:spPr>
        <p:txBody>
          <a:bodyPr wrap="square" rtlCol="0">
            <a:spAutoFit/>
          </a:bodyPr>
          <a:p>
            <a:pPr lvl="0" algn="l">
              <a:buClrTx/>
              <a:buSzTx/>
              <a:buFontTx/>
            </a:pPr>
            <a:r>
              <a:rPr lang="zh-CN" altLang="en-US" sz="6000">
                <a:latin typeface="黑体" panose="02010609060101010101" charset="-122"/>
                <a:ea typeface="黑体" panose="02010609060101010101" charset="-122"/>
                <a:sym typeface="+mn-ea"/>
              </a:rPr>
              <a:t>人脸识别平台</a:t>
            </a:r>
            <a:r>
              <a:rPr lang="zh-CN" altLang="en-US" sz="6000">
                <a:latin typeface="黑体" panose="02010609060101010101" charset="-122"/>
                <a:ea typeface="黑体" panose="02010609060101010101" charset="-122"/>
                <a:sym typeface="+mn-ea"/>
              </a:rPr>
              <a:t>展示</a:t>
            </a:r>
            <a:endParaRPr lang="zh-CN" altLang="en-US" sz="6000">
              <a:latin typeface="黑体" panose="02010609060101010101" charset="-122"/>
              <a:ea typeface="黑体" panose="02010609060101010101" charset="-122"/>
              <a:sym typeface="+mn-ea"/>
            </a:endParaRPr>
          </a:p>
        </p:txBody>
      </p:sp>
      <p:cxnSp>
        <p:nvCxnSpPr>
          <p:cNvPr id="8" name="直接连接符 7"/>
          <p:cNvCxnSpPr>
            <a:stCxn id="1402" idx="0"/>
          </p:cNvCxnSpPr>
          <p:nvPr/>
        </p:nvCxnSpPr>
        <p:spPr>
          <a:xfrm flipH="1">
            <a:off x="11723370" y="2245995"/>
            <a:ext cx="19685" cy="8702040"/>
          </a:xfrm>
          <a:prstGeom prst="line">
            <a:avLst/>
          </a:prstGeom>
          <a:ln w="57150">
            <a:solidFill>
              <a:srgbClr val="BF1A25"/>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5069185" y="0"/>
            <a:ext cx="339026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人脸检测</a:t>
            </a:r>
            <a:endParaRPr lang="zh-CN" altLang="en-US" sz="2800">
              <a:latin typeface="黑体" panose="02010609060101010101" charset="-122"/>
              <a:ea typeface="黑体" panose="02010609060101010101" charset="-122"/>
              <a:sym typeface="+mn-ea"/>
            </a:endParaRPr>
          </a:p>
        </p:txBody>
      </p:sp>
      <p:sp>
        <p:nvSpPr>
          <p:cNvPr id="6" name="文本框 5"/>
          <p:cNvSpPr txBox="1"/>
          <p:nvPr/>
        </p:nvSpPr>
        <p:spPr>
          <a:xfrm>
            <a:off x="17953355" y="635"/>
            <a:ext cx="2047240"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7" name="文本框 6"/>
          <p:cNvSpPr txBox="1"/>
          <p:nvPr/>
        </p:nvSpPr>
        <p:spPr>
          <a:xfrm>
            <a:off x="20863560" y="0"/>
            <a:ext cx="3520440" cy="953135"/>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人脸识别平台展示</a:t>
            </a:r>
            <a:endParaRPr lang="zh-CN" altLang="en-US" sz="2800">
              <a:latin typeface="黑体" panose="02010609060101010101" charset="-122"/>
              <a:ea typeface="黑体" panose="02010609060101010101" charset="-122"/>
              <a:sym typeface="+mn-ea"/>
            </a:endParaRPr>
          </a:p>
          <a:p>
            <a:pPr>
              <a:buClrTx/>
              <a:buSzTx/>
              <a:buFontTx/>
            </a:pPr>
            <a:endParaRPr lang="zh-CN" altLang="en-US" sz="2800">
              <a:latin typeface="黑体" panose="02010609060101010101" charset="-122"/>
              <a:ea typeface="黑体" panose="02010609060101010101" charset="-122"/>
              <a:sym typeface="+mn-ea"/>
            </a:endParaRPr>
          </a:p>
        </p:txBody>
      </p:sp>
      <p:sp>
        <p:nvSpPr>
          <p:cNvPr id="10" name="椭圆 9"/>
          <p:cNvSpPr/>
          <p:nvPr/>
        </p:nvSpPr>
        <p:spPr>
          <a:xfrm>
            <a:off x="17679670"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1" name="椭圆 10"/>
          <p:cNvSpPr/>
          <p:nvPr/>
        </p:nvSpPr>
        <p:spPr>
          <a:xfrm>
            <a:off x="20563840"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12203430" y="49530"/>
            <a:ext cx="173037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15" name="椭圆 14"/>
          <p:cNvSpPr/>
          <p:nvPr/>
        </p:nvSpPr>
        <p:spPr>
          <a:xfrm>
            <a:off x="14495780"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 name="椭圆 1"/>
          <p:cNvSpPr/>
          <p:nvPr/>
        </p:nvSpPr>
        <p:spPr>
          <a:xfrm>
            <a:off x="11756390" y="125095"/>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文本框 19"/>
          <p:cNvSpPr txBox="1"/>
          <p:nvPr/>
        </p:nvSpPr>
        <p:spPr>
          <a:xfrm>
            <a:off x="230505" y="270510"/>
            <a:ext cx="9672320" cy="1106805"/>
          </a:xfrm>
          <a:prstGeom prst="rect">
            <a:avLst/>
          </a:prstGeom>
          <a:noFill/>
        </p:spPr>
        <p:txBody>
          <a:bodyPr wrap="square" rtlCol="0">
            <a:spAutoFit/>
          </a:bodyPr>
          <a:p>
            <a:r>
              <a:rPr lang="zh-CN" altLang="en-US" sz="6600" b="1">
                <a:latin typeface="黑体" panose="02010609060101010101" charset="-122"/>
                <a:ea typeface="黑体" panose="02010609060101010101" charset="-122"/>
              </a:rPr>
              <a:t>任务背景</a:t>
            </a:r>
            <a:r>
              <a:rPr lang="zh-CN" altLang="en-US" sz="4400" b="1">
                <a:sym typeface="+mn-ea"/>
              </a:rPr>
              <a:t>人脸识别门禁系统</a:t>
            </a:r>
            <a:endParaRPr lang="zh-CN" altLang="en-US" sz="4400" b="1">
              <a:sym typeface="+mn-ea"/>
            </a:endParaRPr>
          </a:p>
        </p:txBody>
      </p:sp>
      <p:grpSp>
        <p:nvGrpSpPr>
          <p:cNvPr id="3" name="组合 2"/>
          <p:cNvGrpSpPr/>
          <p:nvPr/>
        </p:nvGrpSpPr>
        <p:grpSpPr>
          <a:xfrm>
            <a:off x="8936719" y="7056204"/>
            <a:ext cx="5223691" cy="4990870"/>
            <a:chOff x="3065829" y="2668267"/>
            <a:chExt cx="1872107" cy="1761728"/>
          </a:xfrm>
        </p:grpSpPr>
        <p:sp>
          <p:nvSpPr>
            <p:cNvPr id="4" name="椭圆 3"/>
            <p:cNvSpPr/>
            <p:nvPr/>
          </p:nvSpPr>
          <p:spPr>
            <a:xfrm>
              <a:off x="3114376" y="2668267"/>
              <a:ext cx="1762875" cy="1761728"/>
            </a:xfrm>
            <a:prstGeom prst="ellipse">
              <a:avLst/>
            </a:prstGeom>
            <a:ln w="28575">
              <a:solidFill>
                <a:srgbClr val="BF1A25"/>
              </a:solidFill>
            </a:ln>
          </p:spPr>
          <p:style>
            <a:lnRef idx="2">
              <a:schemeClr val="accent2"/>
            </a:lnRef>
            <a:fillRef idx="1">
              <a:schemeClr val="lt1"/>
            </a:fillRef>
            <a:effectRef idx="0">
              <a:schemeClr val="accent2"/>
            </a:effectRef>
            <a:fontRef idx="minor">
              <a:schemeClr val="dk1"/>
            </a:fontRef>
          </p:style>
          <p:txBody>
            <a:bodyPr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6" name="椭圆 15"/>
            <p:cNvSpPr/>
            <p:nvPr/>
          </p:nvSpPr>
          <p:spPr>
            <a:xfrm>
              <a:off x="4441842" y="2760911"/>
              <a:ext cx="119852" cy="119540"/>
            </a:xfrm>
            <a:prstGeom prst="ellipse">
              <a:avLst/>
            </a:prstGeom>
            <a:solidFill>
              <a:srgbClr val="C00000"/>
            </a:solidFill>
            <a:ln w="28575">
              <a:solidFill>
                <a:srgbClr val="BF1A25"/>
              </a:solidFill>
            </a:ln>
          </p:spPr>
          <p:style>
            <a:lnRef idx="2">
              <a:schemeClr val="accent2"/>
            </a:lnRef>
            <a:fillRef idx="1">
              <a:schemeClr val="lt1"/>
            </a:fillRef>
            <a:effectRef idx="0">
              <a:schemeClr val="accent2"/>
            </a:effectRef>
            <a:fontRef idx="minor">
              <a:schemeClr val="dk1"/>
            </a:fontRef>
          </p:style>
          <p:txBody>
            <a:bodyPr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7" name="椭圆 16"/>
            <p:cNvSpPr/>
            <p:nvPr/>
          </p:nvSpPr>
          <p:spPr>
            <a:xfrm>
              <a:off x="3439037" y="2760911"/>
              <a:ext cx="119851" cy="119540"/>
            </a:xfrm>
            <a:prstGeom prst="ellipse">
              <a:avLst/>
            </a:prstGeom>
            <a:solidFill>
              <a:srgbClr val="C00000"/>
            </a:solidFill>
            <a:ln w="28575">
              <a:solidFill>
                <a:srgbClr val="BF1A25"/>
              </a:solidFill>
            </a:ln>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defTabSz="685800">
                <a:spcBef>
                  <a:spcPts val="0"/>
                </a:spcBef>
                <a:spcAft>
                  <a:spcPts val="0"/>
                </a:spcAft>
                <a:buClrTx/>
                <a:buSzTx/>
                <a:buFontTx/>
                <a:defRPr/>
              </a:pPr>
              <a:endParaRPr lang="zh-CN" altLang="en-US" sz="360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8" name="椭圆 17"/>
            <p:cNvSpPr/>
            <p:nvPr/>
          </p:nvSpPr>
          <p:spPr>
            <a:xfrm>
              <a:off x="3065829" y="3493096"/>
              <a:ext cx="119851" cy="119540"/>
            </a:xfrm>
            <a:prstGeom prst="ellipse">
              <a:avLst/>
            </a:prstGeom>
            <a:solidFill>
              <a:srgbClr val="C00000"/>
            </a:solidFill>
            <a:ln w="28575">
              <a:solidFill>
                <a:srgbClr val="BF1A25"/>
              </a:solidFill>
            </a:ln>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defTabSz="685800">
                <a:spcBef>
                  <a:spcPts val="0"/>
                </a:spcBef>
                <a:spcAft>
                  <a:spcPts val="0"/>
                </a:spcAft>
                <a:buClrTx/>
                <a:buSzTx/>
                <a:buFontTx/>
                <a:defRPr/>
              </a:pPr>
              <a:endParaRPr lang="zh-CN" altLang="en-US" sz="360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9" name="椭圆 18"/>
            <p:cNvSpPr/>
            <p:nvPr/>
          </p:nvSpPr>
          <p:spPr>
            <a:xfrm>
              <a:off x="4818084" y="3493096"/>
              <a:ext cx="119852" cy="119540"/>
            </a:xfrm>
            <a:prstGeom prst="ellipse">
              <a:avLst/>
            </a:prstGeom>
            <a:solidFill>
              <a:srgbClr val="C00000"/>
            </a:solidFill>
            <a:ln w="28575">
              <a:solidFill>
                <a:srgbClr val="BF1A25"/>
              </a:solidFill>
            </a:ln>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defTabSz="685800">
                <a:spcBef>
                  <a:spcPts val="0"/>
                </a:spcBef>
                <a:spcAft>
                  <a:spcPts val="0"/>
                </a:spcAft>
                <a:buClrTx/>
                <a:buSzTx/>
                <a:buFontTx/>
                <a:defRPr/>
              </a:pPr>
              <a:endParaRPr lang="zh-CN" altLang="en-US" sz="360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1" name="椭圆 20"/>
            <p:cNvSpPr/>
            <p:nvPr/>
          </p:nvSpPr>
          <p:spPr>
            <a:xfrm>
              <a:off x="4441842" y="4223788"/>
              <a:ext cx="119852" cy="119540"/>
            </a:xfrm>
            <a:prstGeom prst="ellipse">
              <a:avLst/>
            </a:prstGeom>
            <a:solidFill>
              <a:srgbClr val="C00000"/>
            </a:solidFill>
            <a:ln w="28575">
              <a:solidFill>
                <a:srgbClr val="BF1A25"/>
              </a:solidFill>
            </a:ln>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defTabSz="685800">
                <a:spcBef>
                  <a:spcPts val="0"/>
                </a:spcBef>
                <a:spcAft>
                  <a:spcPts val="0"/>
                </a:spcAft>
                <a:buClrTx/>
                <a:buSzTx/>
                <a:buFontTx/>
                <a:defRPr/>
              </a:pPr>
              <a:endParaRPr lang="zh-CN" altLang="en-US" sz="360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2" name="椭圆 21"/>
            <p:cNvSpPr/>
            <p:nvPr/>
          </p:nvSpPr>
          <p:spPr>
            <a:xfrm>
              <a:off x="3439037" y="4201373"/>
              <a:ext cx="119851" cy="119540"/>
            </a:xfrm>
            <a:prstGeom prst="ellipse">
              <a:avLst/>
            </a:prstGeom>
            <a:solidFill>
              <a:srgbClr val="C00000"/>
            </a:solidFill>
            <a:ln w="28575">
              <a:solidFill>
                <a:srgbClr val="BF1A25"/>
              </a:solidFill>
            </a:ln>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defTabSz="685800">
                <a:spcBef>
                  <a:spcPts val="0"/>
                </a:spcBef>
                <a:spcAft>
                  <a:spcPts val="0"/>
                </a:spcAft>
                <a:buClrTx/>
                <a:buSzTx/>
                <a:buFontTx/>
                <a:defRPr/>
              </a:pPr>
              <a:endParaRPr lang="zh-CN" altLang="en-US" sz="360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nvGrpSpPr>
            <p:cNvPr id="23" name="组合 46"/>
            <p:cNvGrpSpPr/>
            <p:nvPr/>
          </p:nvGrpSpPr>
          <p:grpSpPr>
            <a:xfrm>
              <a:off x="3180366" y="2880183"/>
              <a:ext cx="1632860" cy="1343323"/>
              <a:chOff x="3180366" y="2880183"/>
              <a:chExt cx="1632860" cy="1343323"/>
            </a:xfrm>
          </p:grpSpPr>
          <p:sp>
            <p:nvSpPr>
              <p:cNvPr id="24" name="任意多边形 23"/>
              <p:cNvSpPr/>
              <p:nvPr/>
            </p:nvSpPr>
            <p:spPr>
              <a:xfrm>
                <a:off x="4281098" y="2880183"/>
                <a:ext cx="198219" cy="28870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ln w="73025">
                <a:solidFill>
                  <a:srgbClr val="BF1A25"/>
                </a:solidFill>
                <a:tailEnd type="stealth" w="lg" len="lg"/>
              </a:ln>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defTabSz="685800">
                  <a:spcBef>
                    <a:spcPts val="0"/>
                  </a:spcBef>
                  <a:spcAft>
                    <a:spcPts val="0"/>
                  </a:spcAft>
                  <a:buClrTx/>
                  <a:buSzTx/>
                  <a:buFontTx/>
                  <a:defRPr/>
                </a:pPr>
                <a:endParaRPr lang="zh-CN" altLang="en-US" sz="360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5" name="任意多边形 24"/>
              <p:cNvSpPr/>
              <p:nvPr/>
            </p:nvSpPr>
            <p:spPr>
              <a:xfrm flipV="1">
                <a:off x="4475275" y="3525956"/>
                <a:ext cx="337951" cy="4774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ln w="73025">
                <a:solidFill>
                  <a:srgbClr val="BF1A25"/>
                </a:solidFill>
                <a:tailEnd type="stealth" w="lg" len="lg"/>
              </a:ln>
            </p:spPr>
            <p:style>
              <a:lnRef idx="2">
                <a:schemeClr val="accent2"/>
              </a:lnRef>
              <a:fillRef idx="1">
                <a:schemeClr val="lt1"/>
              </a:fillRef>
              <a:effectRef idx="0">
                <a:schemeClr val="accent2"/>
              </a:effectRef>
              <a:fontRef idx="minor">
                <a:schemeClr val="dk1"/>
              </a:fontRef>
            </p:style>
            <p:txBody>
              <a:bodyPr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6" name="任意多边形 25"/>
              <p:cNvSpPr/>
              <p:nvPr/>
            </p:nvSpPr>
            <p:spPr>
              <a:xfrm>
                <a:off x="3558826" y="2880407"/>
                <a:ext cx="179102" cy="276375"/>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ln w="73025">
                <a:solidFill>
                  <a:srgbClr val="BF1A25"/>
                </a:solidFill>
                <a:tailEnd type="stealth" w="lg" len="lg"/>
              </a:ln>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defTabSz="685800">
                  <a:spcBef>
                    <a:spcPts val="0"/>
                  </a:spcBef>
                  <a:spcAft>
                    <a:spcPts val="0"/>
                  </a:spcAft>
                  <a:buClrTx/>
                  <a:buSzTx/>
                  <a:buFontTx/>
                  <a:defRPr/>
                </a:pPr>
                <a:endParaRPr lang="zh-CN" altLang="en-US" sz="360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3" name="任意多边形 32"/>
              <p:cNvSpPr/>
              <p:nvPr/>
            </p:nvSpPr>
            <p:spPr>
              <a:xfrm>
                <a:off x="3180366" y="3569216"/>
                <a:ext cx="336130" cy="31381"/>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ln w="73025">
                <a:solidFill>
                  <a:srgbClr val="BF1A25"/>
                </a:solidFill>
                <a:tailEnd type="stealth" w="lg" len="lg"/>
              </a:ln>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defTabSz="685800">
                  <a:spcBef>
                    <a:spcPts val="0"/>
                  </a:spcBef>
                  <a:spcAft>
                    <a:spcPts val="0"/>
                  </a:spcAft>
                  <a:buClrTx/>
                  <a:buSzTx/>
                  <a:buFontTx/>
                  <a:defRPr/>
                </a:pPr>
                <a:endParaRPr lang="zh-CN" altLang="en-US" sz="360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4" name="任意多边形 33"/>
              <p:cNvSpPr/>
              <p:nvPr/>
            </p:nvSpPr>
            <p:spPr>
              <a:xfrm>
                <a:off x="3527192" y="3936820"/>
                <a:ext cx="210736" cy="264271"/>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ln w="73025">
                <a:solidFill>
                  <a:srgbClr val="BF1A25"/>
                </a:solidFill>
                <a:tailEnd type="stealth" w="lg" len="lg"/>
              </a:ln>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defTabSz="685800">
                  <a:spcBef>
                    <a:spcPts val="0"/>
                  </a:spcBef>
                  <a:spcAft>
                    <a:spcPts val="0"/>
                  </a:spcAft>
                  <a:buClrTx/>
                  <a:buSzTx/>
                  <a:buFontTx/>
                  <a:defRPr/>
                </a:pPr>
                <a:endParaRPr lang="zh-CN" altLang="en-US" sz="360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5" name="任意多边形 34"/>
              <p:cNvSpPr/>
              <p:nvPr/>
            </p:nvSpPr>
            <p:spPr>
              <a:xfrm>
                <a:off x="4267270" y="3936820"/>
                <a:ext cx="195488" cy="28668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ln w="73025">
                <a:solidFill>
                  <a:srgbClr val="BF1A25"/>
                </a:solidFill>
                <a:tailEnd type="stealth" w="lg" len="lg"/>
              </a:ln>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defTabSz="685800">
                  <a:spcBef>
                    <a:spcPts val="0"/>
                  </a:spcBef>
                  <a:spcAft>
                    <a:spcPts val="0"/>
                  </a:spcAft>
                  <a:buClrTx/>
                  <a:buSzTx/>
                  <a:buFontTx/>
                  <a:defRPr/>
                </a:pPr>
                <a:endParaRPr lang="zh-CN" altLang="en-US" sz="360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grpSp>
      <p:sp>
        <p:nvSpPr>
          <p:cNvPr id="37" name="椭圆 36"/>
          <p:cNvSpPr/>
          <p:nvPr/>
        </p:nvSpPr>
        <p:spPr>
          <a:xfrm>
            <a:off x="10242550" y="8235315"/>
            <a:ext cx="2611755" cy="2649855"/>
          </a:xfrm>
          <a:prstGeom prst="ellipse">
            <a:avLst/>
          </a:prstGeom>
          <a:ln w="28575">
            <a:solidFill>
              <a:srgbClr val="BF1A25"/>
            </a:solidFill>
          </a:ln>
        </p:spPr>
        <p:style>
          <a:lnRef idx="2">
            <a:schemeClr val="accent2"/>
          </a:lnRef>
          <a:fillRef idx="1">
            <a:schemeClr val="lt1"/>
          </a:fillRef>
          <a:effectRef idx="0">
            <a:schemeClr val="accent2"/>
          </a:effectRef>
          <a:fontRef idx="minor">
            <a:schemeClr val="dk1"/>
          </a:fontRef>
        </p:style>
        <p:txBody>
          <a:bodyPr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9" name="文本框 38"/>
          <p:cNvSpPr txBox="1"/>
          <p:nvPr/>
        </p:nvSpPr>
        <p:spPr>
          <a:xfrm>
            <a:off x="10322560" y="9178290"/>
            <a:ext cx="2428240" cy="768350"/>
          </a:xfrm>
          <a:prstGeom prst="rect">
            <a:avLst/>
          </a:prstGeom>
          <a:noFill/>
        </p:spPr>
        <p:txBody>
          <a:bodyPr wrap="none" rtlCol="0">
            <a:spAutoFit/>
          </a:bodyPr>
          <a:p>
            <a:r>
              <a:rPr lang="zh-CN" altLang="en-US" sz="4400" b="1">
                <a:ln w="22225">
                  <a:solidFill>
                    <a:schemeClr val="accent2"/>
                  </a:solidFill>
                  <a:prstDash val="solid"/>
                </a:ln>
                <a:gradFill>
                  <a:gsLst>
                    <a:gs pos="0">
                      <a:srgbClr val="FE4444"/>
                    </a:gs>
                    <a:gs pos="100000">
                      <a:srgbClr val="832B2B"/>
                    </a:gs>
                  </a:gsLst>
                  <a:lin scaled="0"/>
                </a:gradFill>
              </a:rPr>
              <a:t>人脸识别</a:t>
            </a:r>
            <a:endParaRPr lang="zh-CN" altLang="en-US" sz="4400" b="1">
              <a:ln w="22225">
                <a:solidFill>
                  <a:schemeClr val="accent2"/>
                </a:solidFill>
                <a:prstDash val="solid"/>
              </a:ln>
              <a:gradFill>
                <a:gsLst>
                  <a:gs pos="0">
                    <a:srgbClr val="FE4444"/>
                  </a:gs>
                  <a:gs pos="100000">
                    <a:srgbClr val="832B2B"/>
                  </a:gs>
                </a:gsLst>
                <a:lin scaled="0"/>
              </a:gradFill>
            </a:endParaRPr>
          </a:p>
        </p:txBody>
      </p:sp>
      <p:grpSp>
        <p:nvGrpSpPr>
          <p:cNvPr id="40" name="组合 39"/>
          <p:cNvGrpSpPr/>
          <p:nvPr/>
        </p:nvGrpSpPr>
        <p:grpSpPr>
          <a:xfrm>
            <a:off x="2814316" y="8630929"/>
            <a:ext cx="5805804" cy="2127221"/>
            <a:chOff x="1178903" y="3518794"/>
            <a:chExt cx="1577228" cy="255927"/>
          </a:xfrm>
        </p:grpSpPr>
        <p:sp>
          <p:nvSpPr>
            <p:cNvPr id="41" name="TextBox 26"/>
            <p:cNvSpPr txBox="1"/>
            <p:nvPr/>
          </p:nvSpPr>
          <p:spPr>
            <a:xfrm>
              <a:off x="1525296" y="3518794"/>
              <a:ext cx="1074544" cy="92441"/>
            </a:xfrm>
            <a:prstGeom prst="rect">
              <a:avLst/>
            </a:prstGeom>
            <a:noFill/>
          </p:spPr>
          <p:txBody>
            <a:bodyPr wrap="square">
              <a:spAutoFit/>
            </a:bodyPr>
            <a:p>
              <a:pPr marR="0" defTabSz="685800" rtl="0" fontAlgn="auto">
                <a:spcBef>
                  <a:spcPts val="0"/>
                </a:spcBef>
                <a:spcAft>
                  <a:spcPts val="0"/>
                </a:spcAft>
                <a:buClrTx/>
                <a:buSzTx/>
                <a:buFontTx/>
                <a:defRPr/>
              </a:pPr>
              <a:r>
                <a:rPr lang="zh-CN" altLang="en-US" sz="4400" b="1" noProof="0" dirty="0">
                  <a:solidFill>
                    <a:srgbClr val="FF0000"/>
                  </a:solidFill>
                  <a:latin typeface="微软雅黑" panose="020B0503020204020204" charset="-122"/>
                  <a:ea typeface="微软雅黑" panose="020B0503020204020204" charset="-122"/>
                  <a:cs typeface="+mn-cs"/>
                </a:rPr>
                <a:t>人脸比对</a:t>
              </a:r>
              <a:r>
                <a:rPr lang="zh-CN" altLang="en-US" sz="4400" b="1" noProof="0" dirty="0">
                  <a:solidFill>
                    <a:srgbClr val="FF0000"/>
                  </a:solidFill>
                  <a:latin typeface="微软雅黑" panose="020B0503020204020204" charset="-122"/>
                  <a:ea typeface="微软雅黑" panose="020B0503020204020204" charset="-122"/>
                  <a:cs typeface="+mn-cs"/>
                </a:rPr>
                <a:t>功能</a:t>
              </a:r>
              <a:endParaRPr lang="zh-CN" altLang="en-US" sz="4400" b="1" noProof="0" dirty="0">
                <a:solidFill>
                  <a:srgbClr val="FF0000"/>
                </a:solidFill>
                <a:latin typeface="微软雅黑" panose="020B0503020204020204" charset="-122"/>
                <a:ea typeface="微软雅黑" panose="020B0503020204020204" charset="-122"/>
                <a:cs typeface="+mn-cs"/>
              </a:endParaRPr>
            </a:p>
          </p:txBody>
        </p:sp>
        <p:sp>
          <p:nvSpPr>
            <p:cNvPr id="42" name="矩形 64"/>
            <p:cNvSpPr/>
            <p:nvPr/>
          </p:nvSpPr>
          <p:spPr>
            <a:xfrm>
              <a:off x="1178903" y="3666543"/>
              <a:ext cx="1577228" cy="108178"/>
            </a:xfrm>
            <a:prstGeom prst="rect">
              <a:avLst/>
            </a:prstGeom>
            <a:noFill/>
            <a:ln w="9525">
              <a:noFill/>
            </a:ln>
          </p:spPr>
          <p:txBody>
            <a:bodyPr wrap="square" anchor="t">
              <a:spAutoFit/>
            </a:bodyPr>
            <a:p>
              <a:pPr algn="l">
                <a:lnSpc>
                  <a:spcPts val="2100"/>
                </a:lnSpc>
              </a:pPr>
              <a:r>
                <a:rPr lang="zh-CN" altLang="en-US" sz="3200" dirty="0">
                  <a:solidFill>
                    <a:schemeClr val="tx1"/>
                  </a:solidFill>
                  <a:latin typeface="微软雅黑" panose="020B0503020204020204" charset="-122"/>
                  <a:ea typeface="微软雅黑" panose="020B0503020204020204" charset="-122"/>
                </a:rPr>
                <a:t>将待检测人脸与数据库</a:t>
              </a:r>
              <a:endParaRPr lang="zh-CN" altLang="en-US" sz="3200" dirty="0">
                <a:solidFill>
                  <a:schemeClr val="tx1"/>
                </a:solidFill>
                <a:latin typeface="微软雅黑" panose="020B0503020204020204" charset="-122"/>
                <a:ea typeface="微软雅黑" panose="020B0503020204020204" charset="-122"/>
              </a:endParaRPr>
            </a:p>
            <a:p>
              <a:pPr algn="l">
                <a:lnSpc>
                  <a:spcPts val="2100"/>
                </a:lnSpc>
              </a:pPr>
              <a:endParaRPr lang="zh-CN" altLang="en-US" sz="3200" dirty="0">
                <a:solidFill>
                  <a:schemeClr val="tx1"/>
                </a:solidFill>
                <a:latin typeface="微软雅黑" panose="020B0503020204020204" charset="-122"/>
                <a:ea typeface="微软雅黑" panose="020B0503020204020204" charset="-122"/>
              </a:endParaRPr>
            </a:p>
            <a:p>
              <a:pPr algn="l">
                <a:lnSpc>
                  <a:spcPts val="2100"/>
                </a:lnSpc>
              </a:pPr>
              <a:r>
                <a:rPr lang="zh-CN" altLang="en-US" sz="3200" dirty="0">
                  <a:solidFill>
                    <a:schemeClr val="tx1"/>
                  </a:solidFill>
                  <a:latin typeface="微软雅黑" panose="020B0503020204020204" charset="-122"/>
                  <a:ea typeface="微软雅黑" panose="020B0503020204020204" charset="-122"/>
                </a:rPr>
                <a:t>中人脸进行比对，保证高精度</a:t>
              </a:r>
              <a:r>
                <a:rPr lang="zh-CN" altLang="en-US" sz="3200" dirty="0">
                  <a:solidFill>
                    <a:srgbClr val="FF0000"/>
                  </a:solidFill>
                  <a:latin typeface="微软雅黑" panose="020B0503020204020204" charset="-122"/>
                  <a:ea typeface="微软雅黑" panose="020B0503020204020204" charset="-122"/>
                </a:rPr>
                <a:t>。</a:t>
              </a:r>
              <a:endParaRPr lang="zh-CN" altLang="en-US" sz="3200" dirty="0">
                <a:solidFill>
                  <a:srgbClr val="FF0000"/>
                </a:solidFill>
                <a:latin typeface="微软雅黑" panose="020B0503020204020204" charset="-122"/>
                <a:ea typeface="微软雅黑" panose="020B0503020204020204" charset="-122"/>
              </a:endParaRPr>
            </a:p>
          </p:txBody>
        </p:sp>
      </p:grpSp>
      <p:grpSp>
        <p:nvGrpSpPr>
          <p:cNvPr id="43" name="组合 42"/>
          <p:cNvGrpSpPr/>
          <p:nvPr/>
        </p:nvGrpSpPr>
        <p:grpSpPr>
          <a:xfrm>
            <a:off x="15014318" y="8514397"/>
            <a:ext cx="5967069" cy="2144399"/>
            <a:chOff x="789157" y="3505487"/>
            <a:chExt cx="2285380" cy="757610"/>
          </a:xfrm>
        </p:grpSpPr>
        <p:sp>
          <p:nvSpPr>
            <p:cNvPr id="44" name="TextBox 23"/>
            <p:cNvSpPr txBox="1"/>
            <p:nvPr/>
          </p:nvSpPr>
          <p:spPr>
            <a:xfrm>
              <a:off x="789157" y="3505487"/>
              <a:ext cx="1616092" cy="324177"/>
            </a:xfrm>
            <a:prstGeom prst="rect">
              <a:avLst/>
            </a:prstGeom>
            <a:noFill/>
          </p:spPr>
          <p:txBody>
            <a:bodyPr wrap="square">
              <a:noAutofit/>
            </a:bodyPr>
            <a:p>
              <a:pPr marR="0" defTabSz="685800" rtl="0" fontAlgn="auto">
                <a:spcBef>
                  <a:spcPts val="0"/>
                </a:spcBef>
                <a:spcAft>
                  <a:spcPts val="0"/>
                </a:spcAft>
                <a:buClrTx/>
                <a:buSzTx/>
                <a:buFontTx/>
                <a:defRPr/>
              </a:pPr>
              <a:r>
                <a:rPr lang="zh-CN" altLang="en-US" sz="4400" b="1" noProof="0" dirty="0">
                  <a:solidFill>
                    <a:srgbClr val="FF0000"/>
                  </a:solidFill>
                  <a:latin typeface="微软雅黑" panose="020B0503020204020204" charset="-122"/>
                  <a:ea typeface="微软雅黑" panose="020B0503020204020204" charset="-122"/>
                  <a:cs typeface="+mn-cs"/>
                </a:rPr>
                <a:t>人脸录入</a:t>
              </a:r>
              <a:r>
                <a:rPr lang="zh-CN" altLang="en-US" sz="4400" b="1" noProof="0" dirty="0">
                  <a:solidFill>
                    <a:srgbClr val="FF0000"/>
                  </a:solidFill>
                  <a:latin typeface="微软雅黑" panose="020B0503020204020204" charset="-122"/>
                  <a:ea typeface="微软雅黑" panose="020B0503020204020204" charset="-122"/>
                  <a:cs typeface="+mn-cs"/>
                </a:rPr>
                <a:t>功能</a:t>
              </a:r>
              <a:endParaRPr lang="zh-CN" altLang="en-US" sz="4400" b="1" noProof="0" dirty="0">
                <a:solidFill>
                  <a:srgbClr val="FF0000"/>
                </a:solidFill>
                <a:latin typeface="微软雅黑" panose="020B0503020204020204" charset="-122"/>
                <a:ea typeface="微软雅黑" panose="020B0503020204020204" charset="-122"/>
                <a:cs typeface="+mn-cs"/>
              </a:endParaRPr>
            </a:p>
          </p:txBody>
        </p:sp>
        <p:sp>
          <p:nvSpPr>
            <p:cNvPr id="47" name="矩形 61"/>
            <p:cNvSpPr/>
            <p:nvPr/>
          </p:nvSpPr>
          <p:spPr>
            <a:xfrm>
              <a:off x="1049862" y="3933985"/>
              <a:ext cx="2024675" cy="329112"/>
            </a:xfrm>
            <a:prstGeom prst="rect">
              <a:avLst/>
            </a:prstGeom>
            <a:noFill/>
            <a:ln w="9525">
              <a:noFill/>
            </a:ln>
          </p:spPr>
          <p:txBody>
            <a:bodyPr wrap="square" anchor="t">
              <a:noAutofit/>
            </a:bodyPr>
            <a:p>
              <a:pPr algn="l">
                <a:lnSpc>
                  <a:spcPts val="2100"/>
                </a:lnSpc>
                <a:buClrTx/>
                <a:buSzTx/>
                <a:buNone/>
              </a:pPr>
              <a:r>
                <a:rPr lang="zh-CN" altLang="en-US" sz="3200" dirty="0">
                  <a:latin typeface="微软雅黑" panose="020B0503020204020204" charset="-122"/>
                  <a:ea typeface="微软雅黑" panose="020B0503020204020204" charset="-122"/>
                </a:rPr>
                <a:t>支持录入新的人脸到数据库</a:t>
              </a:r>
              <a:endParaRPr lang="zh-CN" altLang="en-US" sz="3200" dirty="0">
                <a:latin typeface="微软雅黑" panose="020B0503020204020204" charset="-122"/>
                <a:ea typeface="微软雅黑" panose="020B0503020204020204" charset="-122"/>
              </a:endParaRPr>
            </a:p>
            <a:p>
              <a:pPr algn="l">
                <a:lnSpc>
                  <a:spcPts val="2100"/>
                </a:lnSpc>
                <a:buClrTx/>
                <a:buSzTx/>
                <a:buNone/>
              </a:pPr>
              <a:endParaRPr lang="zh-CN" altLang="en-US" sz="3200" dirty="0">
                <a:latin typeface="微软雅黑" panose="020B0503020204020204" charset="-122"/>
                <a:ea typeface="微软雅黑" panose="020B0503020204020204" charset="-122"/>
              </a:endParaRPr>
            </a:p>
            <a:p>
              <a:pPr algn="l">
                <a:lnSpc>
                  <a:spcPts val="2100"/>
                </a:lnSpc>
                <a:buClrTx/>
                <a:buSzTx/>
                <a:buNone/>
              </a:pPr>
              <a:r>
                <a:rPr lang="zh-CN" altLang="en-US" sz="3200" dirty="0">
                  <a:latin typeface="微软雅黑" panose="020B0503020204020204" charset="-122"/>
                  <a:ea typeface="微软雅黑" panose="020B0503020204020204" charset="-122"/>
                </a:rPr>
                <a:t>中，保证高效迅捷。</a:t>
              </a:r>
              <a:endParaRPr lang="zh-CN" altLang="en-US" sz="3200" dirty="0">
                <a:solidFill>
                  <a:srgbClr val="FF0000"/>
                </a:solidFill>
                <a:latin typeface="微软雅黑" panose="020B0503020204020204" charset="-122"/>
                <a:ea typeface="微软雅黑" panose="020B0503020204020204" charset="-122"/>
              </a:endParaRPr>
            </a:p>
          </p:txBody>
        </p:sp>
      </p:grpSp>
      <p:grpSp>
        <p:nvGrpSpPr>
          <p:cNvPr id="54" name="组合 53"/>
          <p:cNvGrpSpPr/>
          <p:nvPr/>
        </p:nvGrpSpPr>
        <p:grpSpPr>
          <a:xfrm>
            <a:off x="2032036" y="2420482"/>
            <a:ext cx="19984640" cy="3068180"/>
            <a:chOff x="2954339" y="1349947"/>
            <a:chExt cx="7162269" cy="1082841"/>
          </a:xfrm>
        </p:grpSpPr>
        <p:sp>
          <p:nvSpPr>
            <p:cNvPr id="18451" name="矩形 54"/>
            <p:cNvSpPr/>
            <p:nvPr/>
          </p:nvSpPr>
          <p:spPr>
            <a:xfrm>
              <a:off x="2954339" y="1694800"/>
              <a:ext cx="7162269" cy="737988"/>
            </a:xfrm>
            <a:prstGeom prst="rect">
              <a:avLst/>
            </a:prstGeom>
            <a:noFill/>
            <a:ln w="9525">
              <a:noFill/>
            </a:ln>
          </p:spPr>
          <p:txBody>
            <a:bodyPr anchor="t">
              <a:spAutoFit/>
            </a:bodyPr>
            <a:p>
              <a:pPr>
                <a:lnSpc>
                  <a:spcPct val="130000"/>
                </a:lnSpc>
              </a:pPr>
              <a:r>
                <a:rPr lang="zh-CN" altLang="en-US" sz="3200" dirty="0">
                  <a:solidFill>
                    <a:schemeClr val="tx1"/>
                  </a:solidFill>
                  <a:latin typeface="微软雅黑" panose="020B0503020204020204" charset="-122"/>
                  <a:ea typeface="微软雅黑" panose="020B0503020204020204" charset="-122"/>
                </a:rPr>
                <a:t>人脸识别主要指根据摄像头采集到的人体面部图像，检测人脸图像，并对该人体进行分类。本项目开发的人脸识别算法主要的应用场景是</a:t>
              </a:r>
              <a:r>
                <a:rPr lang="zh-CN" altLang="en-US" sz="3600" b="1" dirty="0">
                  <a:solidFill>
                    <a:srgbClr val="FF0000"/>
                  </a:solidFill>
                  <a:latin typeface="微软雅黑" panose="020B0503020204020204" charset="-122"/>
                  <a:ea typeface="微软雅黑" panose="020B0503020204020204" charset="-122"/>
                </a:rPr>
                <a:t>私人领域门禁系统，公共领域安检系统等</a:t>
              </a:r>
              <a:r>
                <a:rPr lang="zh-CN" altLang="en-US" sz="3200" dirty="0">
                  <a:solidFill>
                    <a:schemeClr val="tx1"/>
                  </a:solidFill>
                  <a:latin typeface="微软雅黑" panose="020B0503020204020204" charset="-122"/>
                  <a:ea typeface="微软雅黑" panose="020B0503020204020204" charset="-122"/>
                </a:rPr>
                <a:t>。且该算法应当与人脸信息录入，人脸匹配等功能相匹配。</a:t>
              </a:r>
              <a:endParaRPr lang="zh-CN" altLang="en-US" sz="3200" dirty="0">
                <a:solidFill>
                  <a:schemeClr val="tx1"/>
                </a:solidFill>
                <a:latin typeface="微软雅黑" panose="020B0503020204020204" charset="-122"/>
                <a:ea typeface="微软雅黑" panose="020B0503020204020204" charset="-122"/>
              </a:endParaRPr>
            </a:p>
          </p:txBody>
        </p:sp>
        <p:sp>
          <p:nvSpPr>
            <p:cNvPr id="18452" name="矩形 55"/>
            <p:cNvSpPr/>
            <p:nvPr/>
          </p:nvSpPr>
          <p:spPr>
            <a:xfrm>
              <a:off x="2963100" y="1349947"/>
              <a:ext cx="1813332" cy="292909"/>
            </a:xfrm>
            <a:prstGeom prst="rect">
              <a:avLst/>
            </a:prstGeom>
            <a:noFill/>
            <a:ln w="9525">
              <a:noFill/>
            </a:ln>
          </p:spPr>
          <p:txBody>
            <a:bodyPr wrap="none" anchor="t">
              <a:spAutoFit/>
            </a:bodyPr>
            <a:p>
              <a:r>
                <a:rPr lang="zh-CN" altLang="en-US" sz="4800" b="1" dirty="0">
                  <a:solidFill>
                    <a:srgbClr val="FF0000"/>
                  </a:solidFill>
                  <a:latin typeface="微软雅黑" panose="020B0503020204020204" charset="-122"/>
                  <a:ea typeface="微软雅黑" panose="020B0503020204020204" charset="-122"/>
                </a:rPr>
                <a:t>人脸识别门禁</a:t>
              </a:r>
              <a:r>
                <a:rPr lang="zh-CN" altLang="en-US" sz="4800" b="1" dirty="0">
                  <a:solidFill>
                    <a:srgbClr val="FF0000"/>
                  </a:solidFill>
                  <a:latin typeface="微软雅黑" panose="020B0503020204020204" charset="-122"/>
                  <a:ea typeface="微软雅黑" panose="020B0503020204020204" charset="-122"/>
                </a:rPr>
                <a:t>系统</a:t>
              </a:r>
              <a:endParaRPr lang="zh-CN" altLang="en-US" sz="4800" b="1" dirty="0">
                <a:solidFill>
                  <a:srgbClr val="FF0000"/>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360"/>
                                          </p:val>
                                        </p:tav>
                                        <p:tav tm="100000">
                                          <p:val>
                                            <p:fltVal val="0"/>
                                          </p:val>
                                        </p:tav>
                                      </p:tavLst>
                                    </p:anim>
                                    <p:animEffect transition="in" filter="fade">
                                      <p:cBhvr>
                                        <p:cTn id="10" dur="1000"/>
                                        <p:tgtEl>
                                          <p:spTgt spid="3"/>
                                        </p:tgtEl>
                                      </p:cBhvr>
                                    </p:animEffect>
                                  </p:childTnLst>
                                </p:cTn>
                              </p:par>
                              <p:par>
                                <p:cTn id="11" presetID="22" presetClass="entr" presetSubtype="2" fill="hold" nodeType="withEffect">
                                  <p:stCondLst>
                                    <p:cond delay="2000"/>
                                  </p:stCondLst>
                                  <p:childTnLst>
                                    <p:set>
                                      <p:cBhvr>
                                        <p:cTn id="12" dur="1" fill="hold">
                                          <p:stCondLst>
                                            <p:cond delay="0"/>
                                          </p:stCondLst>
                                        </p:cTn>
                                        <p:tgtEl>
                                          <p:spTgt spid="40"/>
                                        </p:tgtEl>
                                        <p:attrNameLst>
                                          <p:attrName>style.visibility</p:attrName>
                                        </p:attrNameLst>
                                      </p:cBhvr>
                                      <p:to>
                                        <p:strVal val="visible"/>
                                      </p:to>
                                    </p:set>
                                    <p:animEffect transition="in" filter="wipe(right)">
                                      <p:cBhvr>
                                        <p:cTn id="13" dur="500"/>
                                        <p:tgtEl>
                                          <p:spTgt spid="40"/>
                                        </p:tgtEl>
                                      </p:cBhvr>
                                    </p:animEffect>
                                  </p:childTnLst>
                                </p:cTn>
                              </p:par>
                              <p:par>
                                <p:cTn id="14" presetID="22" presetClass="entr" presetSubtype="8" fill="hold" nodeType="withEffect">
                                  <p:stCondLst>
                                    <p:cond delay="200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500"/>
                                        <p:tgtEl>
                                          <p:spTgt spid="43"/>
                                        </p:tgtEl>
                                      </p:cBhvr>
                                    </p:animEffect>
                                  </p:childTnLst>
                                </p:cTn>
                              </p:par>
                            </p:childTnLst>
                          </p:cTn>
                        </p:par>
                        <p:par>
                          <p:cTn id="17" fill="hold">
                            <p:stCondLst>
                              <p:cond delay="2000"/>
                            </p:stCondLst>
                            <p:childTnLst>
                              <p:par>
                                <p:cTn id="18" presetID="18" presetClass="entr" presetSubtype="6" fill="hold"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strips(downRight)">
                                      <p:cBhvr>
                                        <p:cTn id="20"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1" cstate="print">
            <a:alphaModFix amt="100000"/>
          </a:blip>
          <a:stretch>
            <a:fillRect/>
          </a:stretch>
        </p:blipFill>
        <p:spPr>
          <a:xfrm>
            <a:off x="-90621" y="71"/>
            <a:ext cx="9298926" cy="13931335"/>
          </a:xfrm>
          <a:prstGeom prst="rect">
            <a:avLst/>
          </a:prstGeom>
        </p:spPr>
      </p:pic>
      <p:pic>
        <p:nvPicPr>
          <p:cNvPr id="462" name="Picture" descr="Picture"/>
          <p:cNvPicPr>
            <a:picLocks noChangeAspect="1"/>
          </p:cNvPicPr>
          <p:nvPr/>
        </p:nvPicPr>
        <p:blipFill>
          <a:blip r:embed="rId2" cstate="print">
            <a:alphaModFix amt="100000"/>
          </a:blip>
          <a:stretch>
            <a:fillRect/>
          </a:stretch>
        </p:blipFill>
        <p:spPr>
          <a:xfrm rot="5400000">
            <a:off x="2700567" y="4203071"/>
            <a:ext cx="4344047" cy="3761175"/>
          </a:xfrm>
          <a:prstGeom prst="rect">
            <a:avLst/>
          </a:prstGeom>
        </p:spPr>
      </p:pic>
      <p:pic>
        <p:nvPicPr>
          <p:cNvPr id="935" name="Picture" descr="Picture"/>
          <p:cNvPicPr>
            <a:picLocks noChangeAspect="1"/>
          </p:cNvPicPr>
          <p:nvPr/>
        </p:nvPicPr>
        <p:blipFill>
          <a:blip r:embed="rId3" cstate="print">
            <a:alphaModFix amt="100000"/>
          </a:blip>
          <a:stretch>
            <a:fillRect/>
          </a:stretch>
        </p:blipFill>
        <p:spPr>
          <a:xfrm>
            <a:off x="2665008" y="3537652"/>
            <a:ext cx="4415158" cy="5097915"/>
          </a:xfrm>
          <a:prstGeom prst="rect">
            <a:avLst/>
          </a:prstGeom>
        </p:spPr>
      </p:pic>
      <p:pic>
        <p:nvPicPr>
          <p:cNvPr id="1402" name="Picture" descr="Picture"/>
          <p:cNvPicPr>
            <a:picLocks noChangeAspect="1"/>
          </p:cNvPicPr>
          <p:nvPr/>
        </p:nvPicPr>
        <p:blipFill>
          <a:blip r:embed="rId4" cstate="print">
            <a:alphaModFix amt="100000"/>
          </a:blip>
          <a:stretch>
            <a:fillRect/>
          </a:stretch>
        </p:blipFill>
        <p:spPr>
          <a:xfrm>
            <a:off x="11198860" y="2245995"/>
            <a:ext cx="1087755" cy="1087755"/>
          </a:xfrm>
          <a:prstGeom prst="rect">
            <a:avLst/>
          </a:prstGeom>
        </p:spPr>
      </p:pic>
      <p:pic>
        <p:nvPicPr>
          <p:cNvPr id="1871" name="Picture" descr="Picture"/>
          <p:cNvPicPr>
            <a:picLocks noChangeAspect="1"/>
          </p:cNvPicPr>
          <p:nvPr/>
        </p:nvPicPr>
        <p:blipFill>
          <a:blip r:embed="rId4" cstate="print"/>
          <a:stretch>
            <a:fillRect/>
          </a:stretch>
        </p:blipFill>
        <p:spPr>
          <a:xfrm>
            <a:off x="11146790" y="5099685"/>
            <a:ext cx="1149350" cy="1149350"/>
          </a:xfrm>
          <a:prstGeom prst="rect">
            <a:avLst/>
          </a:prstGeom>
        </p:spPr>
      </p:pic>
      <p:pic>
        <p:nvPicPr>
          <p:cNvPr id="2340" name="Picture" descr="Picture"/>
          <p:cNvPicPr>
            <a:picLocks noChangeAspect="1"/>
          </p:cNvPicPr>
          <p:nvPr/>
        </p:nvPicPr>
        <p:blipFill>
          <a:blip r:embed="rId4" cstate="print"/>
          <a:stretch>
            <a:fillRect/>
          </a:stretch>
        </p:blipFill>
        <p:spPr>
          <a:xfrm>
            <a:off x="11160760" y="7805420"/>
            <a:ext cx="1125855" cy="1125855"/>
          </a:xfrm>
          <a:prstGeom prst="rect">
            <a:avLst/>
          </a:prstGeom>
        </p:spPr>
      </p:pic>
      <p:pic>
        <p:nvPicPr>
          <p:cNvPr id="2809" name="Picture" descr="Picture"/>
          <p:cNvPicPr>
            <a:picLocks noChangeAspect="1"/>
          </p:cNvPicPr>
          <p:nvPr/>
        </p:nvPicPr>
        <p:blipFill>
          <a:blip r:embed="rId4" cstate="print"/>
          <a:stretch>
            <a:fillRect/>
          </a:stretch>
        </p:blipFill>
        <p:spPr>
          <a:xfrm>
            <a:off x="11144885" y="10658475"/>
            <a:ext cx="1157605" cy="1157605"/>
          </a:xfrm>
          <a:prstGeom prst="rect">
            <a:avLst/>
          </a:prstGeom>
        </p:spPr>
      </p:pic>
      <p:sp>
        <p:nvSpPr>
          <p:cNvPr id="3" name="文本框 2"/>
          <p:cNvSpPr txBox="1"/>
          <p:nvPr/>
        </p:nvSpPr>
        <p:spPr>
          <a:xfrm>
            <a:off x="4220210" y="4686935"/>
            <a:ext cx="1304925" cy="2799715"/>
          </a:xfrm>
          <a:prstGeom prst="rect">
            <a:avLst/>
          </a:prstGeom>
          <a:noFill/>
        </p:spPr>
        <p:txBody>
          <a:bodyPr wrap="none" rtlCol="0">
            <a:spAutoFit/>
          </a:bodyPr>
          <a:p>
            <a:r>
              <a:rPr lang="zh-CN" altLang="en-US" sz="8800" b="1"/>
              <a:t>目</a:t>
            </a:r>
            <a:endParaRPr lang="zh-CN" altLang="en-US" sz="8800" b="1"/>
          </a:p>
          <a:p>
            <a:r>
              <a:rPr lang="zh-CN" altLang="en-US" sz="8800" b="1"/>
              <a:t>录</a:t>
            </a:r>
            <a:endParaRPr lang="zh-CN" altLang="en-US" sz="8800" b="1"/>
          </a:p>
        </p:txBody>
      </p:sp>
      <p:sp>
        <p:nvSpPr>
          <p:cNvPr id="4" name="文本框 3"/>
          <p:cNvSpPr txBox="1"/>
          <p:nvPr/>
        </p:nvSpPr>
        <p:spPr>
          <a:xfrm>
            <a:off x="13091160" y="2319020"/>
            <a:ext cx="3235960" cy="1014730"/>
          </a:xfrm>
          <a:prstGeom prst="rect">
            <a:avLst/>
          </a:prstGeom>
          <a:noFill/>
        </p:spPr>
        <p:txBody>
          <a:bodyPr wrap="square" rtlCol="0">
            <a:spAutoFit/>
          </a:bodyPr>
          <a:p>
            <a:r>
              <a:rPr lang="zh-CN" altLang="en-US" sz="6000">
                <a:latin typeface="黑体" panose="02010609060101010101" charset="-122"/>
                <a:ea typeface="黑体" panose="02010609060101010101" charset="-122"/>
              </a:rPr>
              <a:t>任务背景</a:t>
            </a:r>
            <a:endParaRPr lang="zh-CN" altLang="en-US" sz="6000">
              <a:latin typeface="黑体" panose="02010609060101010101" charset="-122"/>
              <a:ea typeface="黑体" panose="02010609060101010101" charset="-122"/>
            </a:endParaRPr>
          </a:p>
        </p:txBody>
      </p:sp>
      <p:sp>
        <p:nvSpPr>
          <p:cNvPr id="5" name="文本框 4"/>
          <p:cNvSpPr txBox="1"/>
          <p:nvPr/>
        </p:nvSpPr>
        <p:spPr>
          <a:xfrm>
            <a:off x="13091160" y="5166995"/>
            <a:ext cx="4553585" cy="1014730"/>
          </a:xfrm>
          <a:prstGeom prst="rect">
            <a:avLst/>
          </a:prstGeom>
          <a:noFill/>
        </p:spPr>
        <p:txBody>
          <a:bodyPr wrap="square" rtlCol="0">
            <a:spAutoFit/>
          </a:bodyPr>
          <a:p>
            <a:pPr lvl="0" algn="l">
              <a:buClrTx/>
              <a:buSzTx/>
              <a:buFontTx/>
            </a:pPr>
            <a:r>
              <a:rPr lang="zh-CN" altLang="en-US" sz="6000" b="1">
                <a:latin typeface="黑体" panose="02010609060101010101" charset="-122"/>
                <a:ea typeface="黑体" panose="02010609060101010101" charset="-122"/>
                <a:sym typeface="+mn-ea"/>
              </a:rPr>
              <a:t>人脸检测</a:t>
            </a:r>
            <a:endParaRPr lang="zh-CN" altLang="en-US" sz="6000" b="1">
              <a:latin typeface="黑体" panose="02010609060101010101" charset="-122"/>
              <a:ea typeface="黑体" panose="02010609060101010101" charset="-122"/>
              <a:sym typeface="+mn-ea"/>
            </a:endParaRPr>
          </a:p>
        </p:txBody>
      </p:sp>
      <p:sp>
        <p:nvSpPr>
          <p:cNvPr id="6" name="文本框 5"/>
          <p:cNvSpPr txBox="1"/>
          <p:nvPr/>
        </p:nvSpPr>
        <p:spPr>
          <a:xfrm>
            <a:off x="13091160" y="7734300"/>
            <a:ext cx="3549015" cy="1014730"/>
          </a:xfrm>
          <a:prstGeom prst="rect">
            <a:avLst/>
          </a:prstGeom>
          <a:noFill/>
        </p:spPr>
        <p:txBody>
          <a:bodyPr wrap="square" rtlCol="0">
            <a:spAutoFit/>
          </a:bodyPr>
          <a:p>
            <a:pPr lvl="0" algn="l">
              <a:buClrTx/>
              <a:buSzTx/>
              <a:buFontTx/>
            </a:pPr>
            <a:r>
              <a:rPr lang="zh-CN" altLang="en-US" sz="6000">
                <a:latin typeface="黑体" panose="02010609060101010101" charset="-122"/>
                <a:ea typeface="黑体" panose="02010609060101010101" charset="-122"/>
                <a:sym typeface="+mn-ea"/>
              </a:rPr>
              <a:t>人脸识别</a:t>
            </a:r>
            <a:endParaRPr lang="zh-CN" altLang="en-US" sz="6000">
              <a:latin typeface="黑体" panose="02010609060101010101" charset="-122"/>
              <a:ea typeface="黑体" panose="02010609060101010101" charset="-122"/>
              <a:sym typeface="+mn-ea"/>
            </a:endParaRPr>
          </a:p>
        </p:txBody>
      </p:sp>
      <p:sp>
        <p:nvSpPr>
          <p:cNvPr id="7" name="文本框 6"/>
          <p:cNvSpPr txBox="1"/>
          <p:nvPr/>
        </p:nvSpPr>
        <p:spPr>
          <a:xfrm>
            <a:off x="13091160" y="10730230"/>
            <a:ext cx="6372860" cy="1014730"/>
          </a:xfrm>
          <a:prstGeom prst="rect">
            <a:avLst/>
          </a:prstGeom>
          <a:noFill/>
        </p:spPr>
        <p:txBody>
          <a:bodyPr wrap="square" rtlCol="0">
            <a:spAutoFit/>
          </a:bodyPr>
          <a:p>
            <a:pPr lvl="0" algn="l">
              <a:buClrTx/>
              <a:buSzTx/>
              <a:buFontTx/>
            </a:pPr>
            <a:r>
              <a:rPr lang="zh-CN" altLang="en-US" sz="6000">
                <a:latin typeface="黑体" panose="02010609060101010101" charset="-122"/>
                <a:ea typeface="黑体" panose="02010609060101010101" charset="-122"/>
                <a:sym typeface="+mn-ea"/>
              </a:rPr>
              <a:t>人脸识别平台</a:t>
            </a:r>
            <a:r>
              <a:rPr lang="zh-CN" altLang="en-US" sz="6000">
                <a:latin typeface="黑体" panose="02010609060101010101" charset="-122"/>
                <a:ea typeface="黑体" panose="02010609060101010101" charset="-122"/>
                <a:sym typeface="+mn-ea"/>
              </a:rPr>
              <a:t>展示</a:t>
            </a:r>
            <a:endParaRPr lang="zh-CN" altLang="en-US" sz="6000">
              <a:latin typeface="黑体" panose="02010609060101010101" charset="-122"/>
              <a:ea typeface="黑体" panose="02010609060101010101" charset="-122"/>
              <a:sym typeface="+mn-ea"/>
            </a:endParaRPr>
          </a:p>
        </p:txBody>
      </p:sp>
      <p:cxnSp>
        <p:nvCxnSpPr>
          <p:cNvPr id="8" name="直接连接符 7"/>
          <p:cNvCxnSpPr>
            <a:stCxn id="1402" idx="0"/>
          </p:cNvCxnSpPr>
          <p:nvPr/>
        </p:nvCxnSpPr>
        <p:spPr>
          <a:xfrm flipH="1">
            <a:off x="11723370" y="2245995"/>
            <a:ext cx="19685" cy="8702040"/>
          </a:xfrm>
          <a:prstGeom prst="line">
            <a:avLst/>
          </a:prstGeom>
          <a:ln w="57150">
            <a:solidFill>
              <a:srgbClr val="BF1A25"/>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30505" y="270510"/>
            <a:ext cx="9672320" cy="1106805"/>
          </a:xfrm>
          <a:prstGeom prst="rect">
            <a:avLst/>
          </a:prstGeom>
          <a:noFill/>
        </p:spPr>
        <p:txBody>
          <a:bodyPr wrap="square" rtlCol="0">
            <a:spAutoFit/>
          </a:bodyPr>
          <a:p>
            <a:r>
              <a:rPr lang="zh-CN" altLang="en-US" sz="6600" b="1">
                <a:latin typeface="黑体" panose="02010609060101010101" charset="-122"/>
                <a:ea typeface="黑体" panose="02010609060101010101" charset="-122"/>
              </a:rPr>
              <a:t>人脸检测方法</a:t>
            </a:r>
            <a:r>
              <a:rPr lang="en-US" altLang="zh-CN" sz="4400" b="1">
                <a:sym typeface="+mn-ea"/>
              </a:rPr>
              <a:t>MTCNN</a:t>
            </a:r>
            <a:endParaRPr lang="en-US" altLang="zh-CN" sz="4400" b="1">
              <a:sym typeface="+mn-ea"/>
            </a:endParaRPr>
          </a:p>
        </p:txBody>
      </p:sp>
      <p:sp>
        <p:nvSpPr>
          <p:cNvPr id="8" name="文本框 7"/>
          <p:cNvSpPr txBox="1"/>
          <p:nvPr userDrawn="1"/>
        </p:nvSpPr>
        <p:spPr>
          <a:xfrm>
            <a:off x="701040" y="1626235"/>
            <a:ext cx="22454870" cy="2546350"/>
          </a:xfrm>
          <a:prstGeom prst="rect">
            <a:avLst/>
          </a:prstGeom>
        </p:spPr>
        <p:txBody>
          <a:bodyPr wrap="square" rtlCol="0" anchor="t">
            <a:noAutofit/>
          </a:bodyPr>
          <a:p>
            <a:pPr fontAlgn="auto">
              <a:spcAft>
                <a:spcPts val="600"/>
              </a:spcAft>
            </a:pPr>
            <a:r>
              <a:rPr lang="en-US" altLang="zh-CN" sz="3200" b="1">
                <a:cs typeface="+mn-lt"/>
              </a:rPr>
              <a:t>MTCNN</a:t>
            </a:r>
            <a:r>
              <a:rPr lang="zh-CN" altLang="en-US" sz="3200" b="1">
                <a:cs typeface="+mn-lt"/>
              </a:rPr>
              <a:t>网络特点</a:t>
            </a:r>
            <a:endParaRPr lang="zh-CN" altLang="en-US" sz="3200" b="1">
              <a:cs typeface="+mn-lt"/>
            </a:endParaRPr>
          </a:p>
          <a:p>
            <a:pPr algn="l" defTabSz="0">
              <a:buClrTx/>
              <a:buSzTx/>
              <a:buFontTx/>
            </a:pPr>
            <a:r>
              <a:rPr lang="zh-CN" altLang="en-US" sz="3200" b="1">
                <a:solidFill>
                  <a:schemeClr val="tx1"/>
                </a:solidFill>
                <a:ea typeface="Times New Roman" panose="02020603050405020304" charset="0"/>
                <a:cs typeface="+mn-lt"/>
              </a:rPr>
              <a:t>（1）</a:t>
            </a:r>
            <a:r>
              <a:rPr lang="zh-CN" altLang="en-US" sz="3200" b="1">
                <a:ea typeface="Times New Roman" panose="02020603050405020304" charset="0"/>
                <a:cs typeface="+mn-lt"/>
              </a:rPr>
              <a:t>级联网络实现准确检测</a:t>
            </a:r>
            <a:r>
              <a:rPr lang="zh-CN" altLang="en-US" sz="3200" b="1">
                <a:solidFill>
                  <a:schemeClr val="tx1"/>
                </a:solidFill>
                <a:ea typeface="Times New Roman" panose="02020603050405020304" charset="0"/>
                <a:cs typeface="+mn-lt"/>
              </a:rPr>
              <a:t>（√）</a:t>
            </a:r>
            <a:endParaRPr lang="zh-CN" altLang="en-US" sz="3200" b="1">
              <a:solidFill>
                <a:schemeClr val="tx1"/>
              </a:solidFill>
              <a:ea typeface="Times New Roman" panose="02020603050405020304" charset="0"/>
              <a:cs typeface="+mn-lt"/>
            </a:endParaRPr>
          </a:p>
          <a:p>
            <a:r>
              <a:rPr lang="en-US" altLang="zh-CN" sz="3200" b="1">
                <a:solidFill>
                  <a:schemeClr val="tx1"/>
                </a:solidFill>
                <a:ea typeface="Times New Roman" panose="02020603050405020304" charset="0"/>
                <a:cs typeface="+mn-lt"/>
              </a:rPr>
              <a:t>	</a:t>
            </a:r>
            <a:r>
              <a:rPr lang="zh-CN" altLang="en-US" sz="3200">
                <a:ea typeface="等线" panose="02010600030101010101" charset="-122"/>
                <a:cs typeface="+mn-lt"/>
              </a:rPr>
              <a:t>通过级联</a:t>
            </a:r>
            <a:r>
              <a:rPr lang="en-US" altLang="zh-CN" sz="3200">
                <a:solidFill>
                  <a:schemeClr val="tx1"/>
                </a:solidFill>
                <a:ea typeface="等线" panose="02010600030101010101" charset="-122"/>
                <a:cs typeface="+mn-lt"/>
              </a:rPr>
              <a:t>P-Net，R-Net，O-Net</a:t>
            </a:r>
            <a:r>
              <a:rPr lang="zh-CN" altLang="en-US" sz="3200">
                <a:ea typeface="等线" panose="02010600030101010101" charset="-122"/>
                <a:cs typeface="+mn-lt"/>
              </a:rPr>
              <a:t>三个全卷积网络在不同尺度进行人脸检测，以把握图像的全局与局部特征。</a:t>
            </a:r>
            <a:endParaRPr lang="zh-CN" altLang="en-US" sz="3200">
              <a:ea typeface="等线" panose="02010600030101010101" charset="-122"/>
              <a:cs typeface="+mn-lt"/>
            </a:endParaRPr>
          </a:p>
          <a:p>
            <a:pPr algn="l" defTabSz="0" fontAlgn="auto">
              <a:spcBef>
                <a:spcPts val="600"/>
              </a:spcBef>
              <a:buClrTx/>
              <a:buSzTx/>
              <a:buFontTx/>
            </a:pPr>
            <a:r>
              <a:rPr lang="zh-CN" altLang="en-US" sz="3200" b="1">
                <a:solidFill>
                  <a:schemeClr val="tx1"/>
                </a:solidFill>
                <a:ea typeface="Times New Roman" panose="02020603050405020304" charset="0"/>
                <a:cs typeface="+mn-lt"/>
              </a:rPr>
              <a:t>（2）</a:t>
            </a:r>
            <a:r>
              <a:rPr lang="zh-CN" altLang="en-US" sz="3200" b="1">
                <a:ea typeface="Times New Roman" panose="02020603050405020304" charset="0"/>
                <a:cs typeface="+mn-lt"/>
              </a:rPr>
              <a:t>同时考虑人脸关键点与位置</a:t>
            </a:r>
            <a:r>
              <a:rPr lang="zh-CN" altLang="en-US" sz="3200" b="1">
                <a:solidFill>
                  <a:schemeClr val="tx1"/>
                </a:solidFill>
                <a:ea typeface="Times New Roman" panose="02020603050405020304" charset="0"/>
                <a:cs typeface="+mn-lt"/>
              </a:rPr>
              <a:t>（√）</a:t>
            </a:r>
            <a:endParaRPr lang="zh-CN" altLang="en-US" sz="3200" b="1">
              <a:solidFill>
                <a:schemeClr val="tx1"/>
              </a:solidFill>
              <a:ea typeface="Times New Roman" panose="02020603050405020304" charset="0"/>
              <a:cs typeface="+mn-lt"/>
            </a:endParaRPr>
          </a:p>
          <a:p>
            <a:r>
              <a:rPr lang="en-US" altLang="zh-CN" sz="3200" b="1">
                <a:solidFill>
                  <a:schemeClr val="tx1"/>
                </a:solidFill>
                <a:ea typeface="Times New Roman" panose="02020603050405020304" charset="0"/>
                <a:cs typeface="+mn-lt"/>
              </a:rPr>
              <a:t>	</a:t>
            </a:r>
            <a:r>
              <a:rPr lang="zh-CN" altLang="en-US" sz="3200">
                <a:cs typeface="+mn-lt"/>
              </a:rPr>
              <a:t>同时综合考虑人眼，鼻子，嘴等人脸关键点</a:t>
            </a:r>
            <a:r>
              <a:rPr lang="zh-CN" altLang="en-US" sz="3200">
                <a:solidFill>
                  <a:schemeClr val="tx1"/>
                </a:solidFill>
                <a:cs typeface="+mn-lt"/>
              </a:rPr>
              <a:t>（landmark）</a:t>
            </a:r>
            <a:r>
              <a:rPr lang="zh-CN" altLang="en-US" sz="3200">
                <a:cs typeface="+mn-lt"/>
              </a:rPr>
              <a:t>与位置</a:t>
            </a:r>
            <a:r>
              <a:rPr lang="zh-CN" altLang="en-US" sz="3200">
                <a:solidFill>
                  <a:schemeClr val="tx1"/>
                </a:solidFill>
                <a:cs typeface="+mn-lt"/>
              </a:rPr>
              <a:t>（bounding box）</a:t>
            </a:r>
            <a:r>
              <a:rPr lang="zh-CN" altLang="en-US" sz="3200">
                <a:cs typeface="+mn-lt"/>
              </a:rPr>
              <a:t>信息实现精确的人脸位置检测。</a:t>
            </a:r>
            <a:endParaRPr lang="zh-CN" altLang="en-US" sz="3200">
              <a:cs typeface="+mn-lt"/>
            </a:endParaRPr>
          </a:p>
        </p:txBody>
      </p:sp>
      <p:pic>
        <p:nvPicPr>
          <p:cNvPr id="9" name="图片 8" descr="upload_535528990"/>
          <p:cNvPicPr>
            <a:picLocks noChangeAspect="1"/>
          </p:cNvPicPr>
          <p:nvPr/>
        </p:nvPicPr>
        <p:blipFill>
          <a:blip r:embed="rId1"/>
          <a:stretch>
            <a:fillRect/>
          </a:stretch>
        </p:blipFill>
        <p:spPr>
          <a:xfrm>
            <a:off x="15294610" y="4293870"/>
            <a:ext cx="7056755" cy="9373870"/>
          </a:xfrm>
          <a:prstGeom prst="rect">
            <a:avLst/>
          </a:prstGeom>
        </p:spPr>
      </p:pic>
      <p:pic>
        <p:nvPicPr>
          <p:cNvPr id="13" name="图片 12" descr="upload_988164022"/>
          <p:cNvPicPr>
            <a:picLocks noChangeAspect="1"/>
          </p:cNvPicPr>
          <p:nvPr/>
        </p:nvPicPr>
        <p:blipFill>
          <a:blip r:embed="rId2"/>
          <a:stretch>
            <a:fillRect/>
          </a:stretch>
        </p:blipFill>
        <p:spPr>
          <a:xfrm>
            <a:off x="1595755" y="5227320"/>
            <a:ext cx="13199745" cy="5285105"/>
          </a:xfrm>
          <a:prstGeom prst="rect">
            <a:avLst/>
          </a:prstGeom>
        </p:spPr>
      </p:pic>
      <p:sp>
        <p:nvSpPr>
          <p:cNvPr id="3" name="文本框 2"/>
          <p:cNvSpPr txBox="1"/>
          <p:nvPr/>
        </p:nvSpPr>
        <p:spPr>
          <a:xfrm>
            <a:off x="14765020" y="0"/>
            <a:ext cx="339026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人脸检测</a:t>
            </a:r>
            <a:endParaRPr lang="zh-CN" altLang="en-US" sz="2800">
              <a:latin typeface="黑体" panose="02010609060101010101" charset="-122"/>
              <a:ea typeface="黑体" panose="02010609060101010101" charset="-122"/>
              <a:sym typeface="+mn-ea"/>
            </a:endParaRPr>
          </a:p>
        </p:txBody>
      </p:sp>
      <p:sp>
        <p:nvSpPr>
          <p:cNvPr id="4" name="文本框 3"/>
          <p:cNvSpPr txBox="1"/>
          <p:nvPr/>
        </p:nvSpPr>
        <p:spPr>
          <a:xfrm>
            <a:off x="17649190" y="635"/>
            <a:ext cx="2047240"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16" name="文本框 15"/>
          <p:cNvSpPr txBox="1"/>
          <p:nvPr/>
        </p:nvSpPr>
        <p:spPr>
          <a:xfrm>
            <a:off x="20559395" y="0"/>
            <a:ext cx="3520440" cy="953135"/>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人脸识别平台展示</a:t>
            </a:r>
            <a:endParaRPr lang="zh-CN" altLang="en-US" sz="2800">
              <a:latin typeface="黑体" panose="02010609060101010101" charset="-122"/>
              <a:ea typeface="黑体" panose="02010609060101010101" charset="-122"/>
              <a:sym typeface="+mn-ea"/>
            </a:endParaRPr>
          </a:p>
          <a:p>
            <a:pPr>
              <a:buClrTx/>
              <a:buSzTx/>
              <a:buFontTx/>
            </a:pPr>
            <a:endParaRPr lang="zh-CN" altLang="en-US" sz="2800">
              <a:latin typeface="黑体" panose="02010609060101010101" charset="-122"/>
              <a:ea typeface="黑体" panose="02010609060101010101" charset="-122"/>
              <a:sym typeface="+mn-ea"/>
            </a:endParaRPr>
          </a:p>
        </p:txBody>
      </p:sp>
      <p:sp>
        <p:nvSpPr>
          <p:cNvPr id="17" name="椭圆 16"/>
          <p:cNvSpPr/>
          <p:nvPr/>
        </p:nvSpPr>
        <p:spPr>
          <a:xfrm>
            <a:off x="1737550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nvSpPr>
        <p:spPr>
          <a:xfrm>
            <a:off x="2025967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9" name="文本框 18"/>
          <p:cNvSpPr txBox="1"/>
          <p:nvPr/>
        </p:nvSpPr>
        <p:spPr>
          <a:xfrm>
            <a:off x="11899265" y="49530"/>
            <a:ext cx="173037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21" name="椭圆 20"/>
          <p:cNvSpPr/>
          <p:nvPr/>
        </p:nvSpPr>
        <p:spPr>
          <a:xfrm>
            <a:off x="11335385"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2" name="椭圆 21"/>
          <p:cNvSpPr/>
          <p:nvPr/>
        </p:nvSpPr>
        <p:spPr>
          <a:xfrm>
            <a:off x="14355445" y="125095"/>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9527658" y="1658556"/>
            <a:ext cx="12648614" cy="1146757"/>
          </a:xfrm>
          <a:prstGeom prst="rect">
            <a:avLst/>
          </a:prstGeom>
          <a:noFill/>
        </p:spPr>
        <p:txBody>
          <a:bodyPr wrap="square" rtlCol="0" anchor="t">
            <a:noAutofit/>
          </a:bodyPr>
          <a:p>
            <a:pPr marL="0" indent="0" algn="l" defTabSz="0" rtl="0" eaLnBrk="1" latinLnBrk="0" hangingPunct="1">
              <a:buNone/>
            </a:pPr>
            <a:r>
              <a:rPr lang="zh-CN" altLang="en-US" sz="2800" b="1">
                <a:solidFill>
                  <a:schemeClr val="tx1"/>
                </a:solidFill>
                <a:latin typeface="Times New Roman" panose="02020603050405020304" charset="0"/>
                <a:ea typeface="Times New Roman" panose="02020603050405020304" charset="0"/>
              </a:rPr>
              <a:t>（1）</a:t>
            </a:r>
            <a:r>
              <a:rPr lang="zh-CN" altLang="en-US" sz="3200" b="1">
                <a:solidFill>
                  <a:schemeClr val="tx1"/>
                </a:solidFill>
                <a:latin typeface="Times New Roman" panose="02020603050405020304" charset="0"/>
                <a:ea typeface="Times New Roman" panose="02020603050405020304" charset="0"/>
              </a:rPr>
              <a:t>粗搜索</a:t>
            </a:r>
            <a:endParaRPr lang="zh-CN" altLang="en-US" sz="3200" b="1">
              <a:solidFill>
                <a:schemeClr val="tx1"/>
              </a:solidFill>
              <a:latin typeface="Times New Roman" panose="02020603050405020304" charset="0"/>
              <a:ea typeface="Times New Roman" panose="02020603050405020304" charset="0"/>
            </a:endParaRPr>
          </a:p>
          <a:p>
            <a:pPr marL="0" indent="0" algn="l" defTabSz="0" rtl="0" eaLnBrk="1" latinLnBrk="0" hangingPunct="1">
              <a:buNone/>
            </a:pPr>
            <a:r>
              <a:rPr lang="en-US" altLang="zh-CN" sz="2800">
                <a:solidFill>
                  <a:schemeClr val="tx1"/>
                </a:solidFill>
              </a:rPr>
              <a:t>			         </a:t>
            </a:r>
            <a:r>
              <a:rPr lang="zh-CN" altLang="en-US" sz="2400" b="1">
                <a:solidFill>
                  <a:srgbClr val="FF0000"/>
                </a:solidFill>
                <a:latin typeface="黑体" panose="02010609060101010101" charset="-122"/>
                <a:ea typeface="黑体" panose="02010609060101010101" charset="-122"/>
              </a:rPr>
              <a:t>参数量较少</a:t>
            </a:r>
            <a:r>
              <a:rPr lang="zh-CN" altLang="en-US" sz="2400">
                <a:solidFill>
                  <a:schemeClr val="tx1"/>
                </a:solidFill>
              </a:rPr>
              <a:t>的</a:t>
            </a:r>
            <a:r>
              <a:rPr lang="zh-CN" altLang="en-US" sz="2400">
                <a:solidFill>
                  <a:schemeClr val="tx1"/>
                </a:solidFill>
                <a:latin typeface="Times New Roman" panose="02020603050405020304" charset="0"/>
                <a:ea typeface="Times New Roman" panose="02020603050405020304" charset="0"/>
              </a:rPr>
              <a:t>P-Net</a:t>
            </a:r>
            <a:r>
              <a:rPr lang="zh-CN" altLang="en-US" sz="2400">
                <a:solidFill>
                  <a:schemeClr val="tx1"/>
                </a:solidFill>
              </a:rPr>
              <a:t>筛选可能存在人脸的区域，生成大量候选框。</a:t>
            </a:r>
            <a:endParaRPr lang="zh-CN" altLang="en-US" sz="2400">
              <a:solidFill>
                <a:schemeClr val="tx1"/>
              </a:solidFill>
            </a:endParaRPr>
          </a:p>
        </p:txBody>
      </p:sp>
      <p:sp>
        <p:nvSpPr>
          <p:cNvPr id="9" name="文本框 8"/>
          <p:cNvSpPr txBox="1"/>
          <p:nvPr userDrawn="1"/>
        </p:nvSpPr>
        <p:spPr>
          <a:xfrm>
            <a:off x="9523442" y="5629146"/>
            <a:ext cx="14248698" cy="681330"/>
          </a:xfrm>
          <a:prstGeom prst="rect">
            <a:avLst/>
          </a:prstGeom>
          <a:noFill/>
        </p:spPr>
        <p:txBody>
          <a:bodyPr wrap="square" rtlCol="0" anchor="t">
            <a:noAutofit/>
          </a:bodyPr>
          <a:p>
            <a:pPr marL="0" indent="0" algn="l" defTabSz="0" rtl="0" eaLnBrk="1" latinLnBrk="0" hangingPunct="1">
              <a:buNone/>
            </a:pPr>
            <a:r>
              <a:rPr lang="zh-CN" altLang="en-US" sz="2800" b="1">
                <a:solidFill>
                  <a:schemeClr val="tx1"/>
                </a:solidFill>
                <a:latin typeface="Times New Roman" panose="02020603050405020304" charset="0"/>
                <a:ea typeface="Times New Roman" panose="02020603050405020304" charset="0"/>
              </a:rPr>
              <a:t>（2）</a:t>
            </a:r>
            <a:r>
              <a:rPr lang="zh-CN" altLang="en-US" sz="3200" b="1">
                <a:solidFill>
                  <a:schemeClr val="tx1"/>
                </a:solidFill>
                <a:latin typeface="Times New Roman" panose="02020603050405020304" charset="0"/>
                <a:ea typeface="Times New Roman" panose="02020603050405020304" charset="0"/>
              </a:rPr>
              <a:t>精筛选</a:t>
            </a:r>
            <a:endParaRPr lang="zh-CN" altLang="en-US" sz="3200" b="1">
              <a:solidFill>
                <a:schemeClr val="tx1"/>
              </a:solidFill>
              <a:latin typeface="Times New Roman" panose="02020603050405020304" charset="0"/>
              <a:ea typeface="Times New Roman" panose="02020603050405020304" charset="0"/>
            </a:endParaRPr>
          </a:p>
          <a:p>
            <a:pPr marL="0" indent="0" algn="l" defTabSz="0" rtl="0" eaLnBrk="1" latinLnBrk="0" hangingPunct="1">
              <a:buNone/>
            </a:pPr>
            <a:r>
              <a:rPr lang="zh-CN" altLang="en-US" sz="3200" b="1">
                <a:solidFill>
                  <a:schemeClr val="tx1"/>
                </a:solidFill>
                <a:latin typeface="Times New Roman" panose="02020603050405020304" charset="0"/>
                <a:ea typeface="Times New Roman" panose="02020603050405020304" charset="0"/>
              </a:rPr>
              <a:t> </a:t>
            </a:r>
            <a:r>
              <a:rPr lang="en-US" altLang="zh-CN" sz="3200" b="1">
                <a:solidFill>
                  <a:schemeClr val="tx1"/>
                </a:solidFill>
                <a:latin typeface="Times New Roman" panose="02020603050405020304" charset="0"/>
                <a:ea typeface="Times New Roman" panose="02020603050405020304" charset="0"/>
              </a:rPr>
              <a:t>       </a:t>
            </a:r>
            <a:r>
              <a:rPr lang="en-US" altLang="zh-CN" sz="2400" b="1">
                <a:solidFill>
                  <a:schemeClr val="tx1"/>
                </a:solidFill>
                <a:latin typeface="Times New Roman" panose="02020603050405020304" charset="0"/>
                <a:ea typeface="Times New Roman" panose="02020603050405020304" charset="0"/>
              </a:rPr>
              <a:t> </a:t>
            </a:r>
            <a:r>
              <a:rPr lang="zh-CN" altLang="en-US" sz="2400">
                <a:solidFill>
                  <a:schemeClr val="tx1"/>
                </a:solidFill>
                <a:latin typeface="Times New Roman" panose="02020603050405020304" charset="0"/>
                <a:ea typeface="Times New Roman" panose="02020603050405020304" charset="0"/>
              </a:rPr>
              <a:t>R-Net</a:t>
            </a:r>
            <a:r>
              <a:rPr lang="zh-CN" altLang="en-US" sz="2400">
                <a:solidFill>
                  <a:schemeClr val="tx1"/>
                </a:solidFill>
              </a:rPr>
              <a:t>，</a:t>
            </a:r>
            <a:r>
              <a:rPr lang="zh-CN" altLang="en-US" sz="2400">
                <a:solidFill>
                  <a:schemeClr val="tx1"/>
                </a:solidFill>
                <a:latin typeface="Times New Roman" panose="02020603050405020304" charset="0"/>
                <a:ea typeface="Times New Roman" panose="02020603050405020304" charset="0"/>
              </a:rPr>
              <a:t>O-Net</a:t>
            </a:r>
            <a:r>
              <a:rPr lang="zh-CN" altLang="en-US" sz="2400">
                <a:solidFill>
                  <a:schemeClr val="tx1"/>
                </a:solidFill>
              </a:rPr>
              <a:t>负责</a:t>
            </a:r>
            <a:r>
              <a:rPr lang="zh-CN" altLang="en-US" sz="2400" b="1">
                <a:solidFill>
                  <a:srgbClr val="FF0000"/>
                </a:solidFill>
                <a:latin typeface="黑体" panose="02010609060101010101" charset="-122"/>
                <a:ea typeface="黑体" panose="02010609060101010101" charset="-122"/>
              </a:rPr>
              <a:t>更精细的候选框选择</a:t>
            </a:r>
            <a:r>
              <a:rPr lang="zh-CN" altLang="en-US" sz="2400">
                <a:solidFill>
                  <a:schemeClr val="tx1"/>
                </a:solidFill>
              </a:rPr>
              <a:t>，过滤只关注局部人脸的候选框</a:t>
            </a:r>
            <a:r>
              <a:rPr lang="zh-CN" altLang="en-US" sz="2800">
                <a:solidFill>
                  <a:schemeClr val="tx1"/>
                </a:solidFill>
              </a:rPr>
              <a:t>。</a:t>
            </a:r>
            <a:endParaRPr lang="zh-CN" altLang="en-US" sz="2800">
              <a:solidFill>
                <a:schemeClr val="tx1"/>
              </a:solidFill>
            </a:endParaRPr>
          </a:p>
        </p:txBody>
      </p:sp>
      <p:pic>
        <p:nvPicPr>
          <p:cNvPr id="11" name="图片 10" descr="upload_129339705"/>
          <p:cNvPicPr>
            <a:picLocks noChangeAspect="1"/>
          </p:cNvPicPr>
          <p:nvPr/>
        </p:nvPicPr>
        <p:blipFill>
          <a:blip r:embed="rId1"/>
          <a:stretch>
            <a:fillRect/>
          </a:stretch>
        </p:blipFill>
        <p:spPr>
          <a:xfrm>
            <a:off x="849375" y="2412412"/>
            <a:ext cx="7564846" cy="9902802"/>
          </a:xfrm>
          <a:prstGeom prst="rect">
            <a:avLst/>
          </a:prstGeom>
        </p:spPr>
      </p:pic>
      <p:sp>
        <p:nvSpPr>
          <p:cNvPr id="13" name="矩形 12"/>
          <p:cNvSpPr/>
          <p:nvPr userDrawn="1"/>
        </p:nvSpPr>
        <p:spPr>
          <a:xfrm>
            <a:off x="983399" y="4646127"/>
            <a:ext cx="7773326" cy="2680458"/>
          </a:xfrm>
          <a:prstGeom prst="rect">
            <a:avLst/>
          </a:prstGeom>
          <a:solidFill>
            <a:srgbClr val="FFFFFF">
              <a:alpha val="0"/>
            </a:srgbClr>
          </a:solidFill>
          <a:ln w="12700" cap="flat" cmpd="sng" algn="ctr">
            <a:solidFill>
              <a:srgbClr val="00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3600">
              <a:solidFill>
                <a:srgbClr val="000000"/>
              </a:solidFill>
            </a:endParaRPr>
          </a:p>
        </p:txBody>
      </p:sp>
      <p:sp>
        <p:nvSpPr>
          <p:cNvPr id="14" name="矩形 13"/>
          <p:cNvSpPr/>
          <p:nvPr userDrawn="1"/>
        </p:nvSpPr>
        <p:spPr>
          <a:xfrm>
            <a:off x="983399" y="7326585"/>
            <a:ext cx="7773326" cy="5048194"/>
          </a:xfrm>
          <a:prstGeom prst="rect">
            <a:avLst/>
          </a:prstGeom>
          <a:solidFill>
            <a:srgbClr val="FFFFFF">
              <a:alpha val="0"/>
            </a:srgbClr>
          </a:solidFill>
          <a:ln w="12700" cap="flat" cmpd="sng" algn="ctr">
            <a:solidFill>
              <a:srgbClr val="00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3600">
              <a:solidFill>
                <a:srgbClr val="000000"/>
              </a:solidFill>
            </a:endParaRPr>
          </a:p>
        </p:txBody>
      </p:sp>
      <p:pic>
        <p:nvPicPr>
          <p:cNvPr id="15" name="图片 14" descr="upload_706043661"/>
          <p:cNvPicPr>
            <a:picLocks noChangeAspect="1"/>
          </p:cNvPicPr>
          <p:nvPr/>
        </p:nvPicPr>
        <p:blipFill>
          <a:blip r:embed="rId2"/>
          <a:stretch>
            <a:fillRect/>
          </a:stretch>
        </p:blipFill>
        <p:spPr>
          <a:xfrm>
            <a:off x="9937615" y="2758743"/>
            <a:ext cx="6924515" cy="2695349"/>
          </a:xfrm>
          <a:prstGeom prst="rect">
            <a:avLst/>
          </a:prstGeom>
        </p:spPr>
      </p:pic>
      <p:pic>
        <p:nvPicPr>
          <p:cNvPr id="16" name="图片 15" descr="upload_748950862"/>
          <p:cNvPicPr>
            <a:picLocks noChangeAspect="1"/>
          </p:cNvPicPr>
          <p:nvPr/>
        </p:nvPicPr>
        <p:blipFill>
          <a:blip r:embed="rId3"/>
          <a:stretch>
            <a:fillRect/>
          </a:stretch>
        </p:blipFill>
        <p:spPr>
          <a:xfrm>
            <a:off x="9937849" y="6629106"/>
            <a:ext cx="7206916" cy="2443367"/>
          </a:xfrm>
          <a:prstGeom prst="rect">
            <a:avLst/>
          </a:prstGeom>
        </p:spPr>
      </p:pic>
      <p:pic>
        <p:nvPicPr>
          <p:cNvPr id="17" name="图片 16" descr="upload_051943344"/>
          <p:cNvPicPr>
            <a:picLocks noChangeAspect="1"/>
          </p:cNvPicPr>
          <p:nvPr/>
        </p:nvPicPr>
        <p:blipFill>
          <a:blip r:embed="rId4"/>
          <a:stretch>
            <a:fillRect/>
          </a:stretch>
        </p:blipFill>
        <p:spPr>
          <a:xfrm>
            <a:off x="9813979" y="9134688"/>
            <a:ext cx="11302597" cy="2471978"/>
          </a:xfrm>
          <a:prstGeom prst="rect">
            <a:avLst/>
          </a:prstGeom>
        </p:spPr>
      </p:pic>
      <p:sp>
        <p:nvSpPr>
          <p:cNvPr id="18" name="文本框 17"/>
          <p:cNvSpPr txBox="1"/>
          <p:nvPr userDrawn="1"/>
        </p:nvSpPr>
        <p:spPr>
          <a:xfrm>
            <a:off x="9719419" y="11848564"/>
            <a:ext cx="13611230" cy="1522660"/>
          </a:xfrm>
          <a:prstGeom prst="rect">
            <a:avLst/>
          </a:prstGeom>
          <a:noFill/>
        </p:spPr>
        <p:txBody>
          <a:bodyPr wrap="square" rtlCol="0" anchor="t">
            <a:noAutofit/>
          </a:bodyPr>
          <a:p>
            <a:pPr marL="0" indent="0" algn="l" defTabSz="0" rtl="0" eaLnBrk="1" latinLnBrk="0" hangingPunct="1">
              <a:buNone/>
            </a:pPr>
            <a:r>
              <a:rPr lang="zh-CN" altLang="en-US" sz="2800" b="1">
                <a:solidFill>
                  <a:schemeClr val="tx1"/>
                </a:solidFill>
                <a:latin typeface="Times New Roman" panose="02020603050405020304" charset="0"/>
                <a:ea typeface="Times New Roman" panose="02020603050405020304" charset="0"/>
              </a:rPr>
              <a:t>（3）</a:t>
            </a:r>
            <a:r>
              <a:rPr lang="zh-CN" altLang="en-US" sz="3200" b="1">
                <a:solidFill>
                  <a:schemeClr val="tx1"/>
                </a:solidFill>
                <a:latin typeface="Times New Roman" panose="02020603050405020304" charset="0"/>
                <a:ea typeface="Times New Roman" panose="02020603050405020304" charset="0"/>
              </a:rPr>
              <a:t>融合与回归</a:t>
            </a:r>
            <a:endParaRPr lang="zh-CN" altLang="en-US" sz="3200" b="1">
              <a:solidFill>
                <a:schemeClr val="tx1"/>
              </a:solidFill>
              <a:latin typeface="Times New Roman" panose="02020603050405020304" charset="0"/>
              <a:ea typeface="Times New Roman" panose="02020603050405020304" charset="0"/>
            </a:endParaRPr>
          </a:p>
          <a:p>
            <a:pPr marL="0" indent="0" algn="l" defTabSz="0" rtl="0" eaLnBrk="1" latinLnBrk="0" hangingPunct="1">
              <a:buNone/>
            </a:pPr>
            <a:r>
              <a:rPr lang="en-US" altLang="zh-CN" sz="3200" b="1">
                <a:solidFill>
                  <a:schemeClr val="tx1"/>
                </a:solidFill>
                <a:latin typeface="Times New Roman" panose="02020603050405020304" charset="0"/>
                <a:ea typeface="Times New Roman" panose="02020603050405020304" charset="0"/>
              </a:rPr>
              <a:t>			      </a:t>
            </a:r>
            <a:r>
              <a:rPr lang="zh-CN" altLang="en-US" sz="2400">
                <a:solidFill>
                  <a:schemeClr val="tx1"/>
                </a:solidFill>
              </a:rPr>
              <a:t>非极大值抑制</a:t>
            </a:r>
            <a:r>
              <a:rPr lang="zh-CN" altLang="en-US" sz="2400">
                <a:solidFill>
                  <a:schemeClr val="tx1"/>
                </a:solidFill>
                <a:latin typeface="Times New Roman" panose="02020603050405020304" charset="0"/>
                <a:ea typeface="Times New Roman" panose="02020603050405020304" charset="0"/>
              </a:rPr>
              <a:t>（NMS）</a:t>
            </a:r>
            <a:r>
              <a:rPr lang="zh-CN" altLang="en-US" sz="2400">
                <a:solidFill>
                  <a:schemeClr val="tx1"/>
                </a:solidFill>
              </a:rPr>
              <a:t>能够筛选重合度较高的候选框，候选框位置回归能够生成位置</a:t>
            </a:r>
            <a:r>
              <a:rPr lang="zh-CN" altLang="en-US" sz="2400" b="1">
                <a:solidFill>
                  <a:srgbClr val="FF0000"/>
                </a:solidFill>
                <a:latin typeface="黑体" panose="02010609060101010101" charset="-122"/>
                <a:ea typeface="黑体" panose="02010609060101010101" charset="-122"/>
              </a:rPr>
              <a:t>更加精确</a:t>
            </a:r>
            <a:r>
              <a:rPr lang="zh-CN" altLang="en-US" sz="2400">
                <a:solidFill>
                  <a:schemeClr val="tx1"/>
                </a:solidFill>
              </a:rPr>
              <a:t>的候选框。</a:t>
            </a:r>
            <a:endParaRPr lang="zh-CN" altLang="en-US" sz="2400">
              <a:solidFill>
                <a:schemeClr val="tx1"/>
              </a:solidFill>
            </a:endParaRPr>
          </a:p>
        </p:txBody>
      </p:sp>
      <p:sp>
        <p:nvSpPr>
          <p:cNvPr id="19" name="文本框 18"/>
          <p:cNvSpPr txBox="1"/>
          <p:nvPr/>
        </p:nvSpPr>
        <p:spPr>
          <a:xfrm>
            <a:off x="622650" y="1669776"/>
            <a:ext cx="14629723" cy="645160"/>
          </a:xfrm>
          <a:prstGeom prst="rect">
            <a:avLst/>
          </a:prstGeom>
          <a:noFill/>
        </p:spPr>
        <p:txBody>
          <a:bodyPr wrap="square" rtlCol="0" anchor="t">
            <a:spAutoFit/>
          </a:bodyPr>
          <a:p>
            <a:r>
              <a:rPr lang="en-US" altLang="zh-CN" sz="3600" b="1">
                <a:sym typeface="+mn-ea"/>
              </a:rPr>
              <a:t>MTCNN</a:t>
            </a:r>
            <a:r>
              <a:rPr lang="zh-CN" altLang="en-US" sz="3600" b="1">
                <a:sym typeface="+mn-ea"/>
              </a:rPr>
              <a:t>推理流程</a:t>
            </a:r>
            <a:endParaRPr lang="zh-CN" altLang="en-US" sz="3600"/>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30505" y="270510"/>
            <a:ext cx="9672320" cy="1106805"/>
          </a:xfrm>
          <a:prstGeom prst="rect">
            <a:avLst/>
          </a:prstGeom>
          <a:noFill/>
        </p:spPr>
        <p:txBody>
          <a:bodyPr wrap="square" rtlCol="0">
            <a:spAutoFit/>
          </a:bodyPr>
          <a:p>
            <a:r>
              <a:rPr lang="zh-CN" altLang="en-US" sz="6600" b="1">
                <a:latin typeface="黑体" panose="02010609060101010101" charset="-122"/>
                <a:ea typeface="黑体" panose="02010609060101010101" charset="-122"/>
              </a:rPr>
              <a:t>人脸检测方法</a:t>
            </a:r>
            <a:r>
              <a:rPr lang="en-US" altLang="zh-CN" sz="4400" b="1">
                <a:sym typeface="+mn-ea"/>
              </a:rPr>
              <a:t>MTCNN</a:t>
            </a:r>
            <a:endParaRPr lang="en-US" altLang="zh-CN" sz="4400" b="1">
              <a:sym typeface="+mn-ea"/>
            </a:endParaRPr>
          </a:p>
        </p:txBody>
      </p:sp>
      <p:sp>
        <p:nvSpPr>
          <p:cNvPr id="3" name="文本框 2"/>
          <p:cNvSpPr txBox="1"/>
          <p:nvPr/>
        </p:nvSpPr>
        <p:spPr>
          <a:xfrm>
            <a:off x="14765020" y="0"/>
            <a:ext cx="339026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人脸检测</a:t>
            </a:r>
            <a:endParaRPr lang="zh-CN" altLang="en-US" sz="2800">
              <a:latin typeface="黑体" panose="02010609060101010101" charset="-122"/>
              <a:ea typeface="黑体" panose="02010609060101010101" charset="-122"/>
              <a:sym typeface="+mn-ea"/>
            </a:endParaRPr>
          </a:p>
        </p:txBody>
      </p:sp>
      <p:sp>
        <p:nvSpPr>
          <p:cNvPr id="24" name="文本框 23"/>
          <p:cNvSpPr txBox="1"/>
          <p:nvPr/>
        </p:nvSpPr>
        <p:spPr>
          <a:xfrm>
            <a:off x="17649190" y="635"/>
            <a:ext cx="2047240"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25" name="文本框 24"/>
          <p:cNvSpPr txBox="1"/>
          <p:nvPr/>
        </p:nvSpPr>
        <p:spPr>
          <a:xfrm>
            <a:off x="20559395" y="0"/>
            <a:ext cx="3520440" cy="953135"/>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人脸识别平台展示</a:t>
            </a:r>
            <a:endParaRPr lang="zh-CN" altLang="en-US" sz="2800">
              <a:latin typeface="黑体" panose="02010609060101010101" charset="-122"/>
              <a:ea typeface="黑体" panose="02010609060101010101" charset="-122"/>
              <a:sym typeface="+mn-ea"/>
            </a:endParaRPr>
          </a:p>
          <a:p>
            <a:pPr>
              <a:buClrTx/>
              <a:buSzTx/>
              <a:buFontTx/>
            </a:pPr>
            <a:endParaRPr lang="zh-CN" altLang="en-US" sz="2800">
              <a:latin typeface="黑体" panose="02010609060101010101" charset="-122"/>
              <a:ea typeface="黑体" panose="02010609060101010101" charset="-122"/>
              <a:sym typeface="+mn-ea"/>
            </a:endParaRPr>
          </a:p>
        </p:txBody>
      </p:sp>
      <p:sp>
        <p:nvSpPr>
          <p:cNvPr id="26" name="椭圆 25"/>
          <p:cNvSpPr/>
          <p:nvPr/>
        </p:nvSpPr>
        <p:spPr>
          <a:xfrm>
            <a:off x="1737550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7" name="椭圆 26"/>
          <p:cNvSpPr/>
          <p:nvPr/>
        </p:nvSpPr>
        <p:spPr>
          <a:xfrm>
            <a:off x="2025967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8" name="文本框 27"/>
          <p:cNvSpPr txBox="1"/>
          <p:nvPr/>
        </p:nvSpPr>
        <p:spPr>
          <a:xfrm>
            <a:off x="11899265" y="49530"/>
            <a:ext cx="173037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29" name="椭圆 28"/>
          <p:cNvSpPr/>
          <p:nvPr/>
        </p:nvSpPr>
        <p:spPr>
          <a:xfrm>
            <a:off x="11335385"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4355445" y="125095"/>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副标题 2"/>
          <p:cNvSpPr>
            <a:spLocks noGrp="1"/>
          </p:cNvSpPr>
          <p:nvPr/>
        </p:nvSpPr>
        <p:spPr>
          <a:xfrm>
            <a:off x="860018" y="1502070"/>
            <a:ext cx="6564620" cy="494951"/>
          </a:xfrm>
          <a:prstGeom prst="rect">
            <a:avLst/>
          </a:prstGeom>
        </p:spPr>
        <p:txBody>
          <a:bodyPr vert="horz" lIns="182871" tIns="91435" rIns="182871" bIns="91435"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zh-CN" altLang="en-US" b="1"/>
              <a:t>数据集准备</a:t>
            </a:r>
            <a:r>
              <a:rPr kumimoji="1" lang="zh-CN" altLang="en-US"/>
              <a:t>：</a:t>
            </a:r>
            <a:r>
              <a:rPr lang="zh-CN" b="0" u="none">
                <a:solidFill>
                  <a:srgbClr val="121212"/>
                </a:solidFill>
                <a:latin typeface="Times New Roman" panose="02020603050405020304" charset="0"/>
                <a:ea typeface="Times New Roman" panose="02020603050405020304" charset="0"/>
              </a:rPr>
              <a:t>CNN_FacePoint、WILDER_Face</a:t>
            </a:r>
            <a:endParaRPr kumimoji="1" lang="zh-CN" altLang="en-US">
              <a:latin typeface="Times New Roman" panose="02020603050405020304" charset="0"/>
              <a:ea typeface="Times New Roman" panose="02020603050405020304" charset="0"/>
            </a:endParaRPr>
          </a:p>
        </p:txBody>
      </p:sp>
      <p:pic>
        <p:nvPicPr>
          <p:cNvPr id="20" name="图片 19" descr="upload_909101216"/>
          <p:cNvPicPr>
            <a:picLocks noChangeAspect="1"/>
          </p:cNvPicPr>
          <p:nvPr/>
        </p:nvPicPr>
        <p:blipFill>
          <a:blip r:embed="rId1"/>
          <a:stretch>
            <a:fillRect/>
          </a:stretch>
        </p:blipFill>
        <p:spPr>
          <a:xfrm>
            <a:off x="859651" y="6932111"/>
            <a:ext cx="8153674" cy="6616720"/>
          </a:xfrm>
          <a:prstGeom prst="rect">
            <a:avLst/>
          </a:prstGeom>
        </p:spPr>
      </p:pic>
      <p:pic>
        <p:nvPicPr>
          <p:cNvPr id="22" name="图片 21" descr="upload_304537420"/>
          <p:cNvPicPr>
            <a:picLocks noChangeAspect="1"/>
          </p:cNvPicPr>
          <p:nvPr/>
        </p:nvPicPr>
        <p:blipFill>
          <a:blip r:embed="rId2"/>
          <a:stretch>
            <a:fillRect/>
          </a:stretch>
        </p:blipFill>
        <p:spPr>
          <a:xfrm>
            <a:off x="1498443" y="1888631"/>
            <a:ext cx="6265044" cy="4545738"/>
          </a:xfrm>
          <a:prstGeom prst="rect">
            <a:avLst/>
          </a:prstGeom>
        </p:spPr>
      </p:pic>
      <p:pic>
        <p:nvPicPr>
          <p:cNvPr id="23" name="图片 22" descr="upload_481673119"/>
          <p:cNvPicPr>
            <a:picLocks noChangeAspect="1"/>
          </p:cNvPicPr>
          <p:nvPr/>
        </p:nvPicPr>
        <p:blipFill>
          <a:blip r:embed="rId3"/>
          <a:stretch>
            <a:fillRect/>
          </a:stretch>
        </p:blipFill>
        <p:spPr>
          <a:xfrm>
            <a:off x="8167262" y="1888631"/>
            <a:ext cx="12751512" cy="4610863"/>
          </a:xfrm>
          <a:prstGeom prst="rect">
            <a:avLst/>
          </a:prstGeom>
        </p:spPr>
      </p:pic>
      <p:cxnSp>
        <p:nvCxnSpPr>
          <p:cNvPr id="24" name="直接连接符 23"/>
          <p:cNvCxnSpPr/>
          <p:nvPr userDrawn="1"/>
        </p:nvCxnSpPr>
        <p:spPr>
          <a:xfrm>
            <a:off x="-1485" y="6681681"/>
            <a:ext cx="24356876" cy="2"/>
          </a:xfrm>
          <a:prstGeom prst="line">
            <a:avLst/>
          </a:prstGeom>
          <a:ln w="25400" cap="flat" cmpd="thinThick" algn="ctr">
            <a:solidFill>
              <a:srgbClr val="000000">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7" name="图片 26" descr="upload_269685960"/>
          <p:cNvPicPr>
            <a:picLocks noChangeAspect="1"/>
          </p:cNvPicPr>
          <p:nvPr/>
        </p:nvPicPr>
        <p:blipFill>
          <a:blip r:embed="rId4"/>
          <a:stretch>
            <a:fillRect/>
          </a:stretch>
        </p:blipFill>
        <p:spPr>
          <a:xfrm>
            <a:off x="17076390" y="10641455"/>
            <a:ext cx="2500808" cy="2435681"/>
          </a:xfrm>
          <a:prstGeom prst="rect">
            <a:avLst/>
          </a:prstGeom>
        </p:spPr>
      </p:pic>
      <p:pic>
        <p:nvPicPr>
          <p:cNvPr id="28" name="图片 27" descr="upload_528081210"/>
          <p:cNvPicPr>
            <a:picLocks noChangeAspect="1"/>
          </p:cNvPicPr>
          <p:nvPr/>
        </p:nvPicPr>
        <p:blipFill>
          <a:blip r:embed="rId5"/>
          <a:stretch>
            <a:fillRect/>
          </a:stretch>
        </p:blipFill>
        <p:spPr>
          <a:xfrm>
            <a:off x="17089415" y="7320071"/>
            <a:ext cx="2487783" cy="2487783"/>
          </a:xfrm>
          <a:prstGeom prst="rect">
            <a:avLst/>
          </a:prstGeom>
        </p:spPr>
      </p:pic>
      <p:pic>
        <p:nvPicPr>
          <p:cNvPr id="29" name="图片 28" descr="upload_851431548"/>
          <p:cNvPicPr>
            <a:picLocks noChangeAspect="1"/>
          </p:cNvPicPr>
          <p:nvPr/>
        </p:nvPicPr>
        <p:blipFill>
          <a:blip r:embed="rId6"/>
          <a:stretch>
            <a:fillRect/>
          </a:stretch>
        </p:blipFill>
        <p:spPr>
          <a:xfrm>
            <a:off x="20410799" y="10485157"/>
            <a:ext cx="2539882" cy="2500808"/>
          </a:xfrm>
          <a:prstGeom prst="rect">
            <a:avLst/>
          </a:prstGeom>
        </p:spPr>
      </p:pic>
      <p:pic>
        <p:nvPicPr>
          <p:cNvPr id="30" name="图片 29" descr="upload_381399310"/>
          <p:cNvPicPr>
            <a:picLocks noChangeAspect="1"/>
          </p:cNvPicPr>
          <p:nvPr/>
        </p:nvPicPr>
        <p:blipFill>
          <a:blip r:embed="rId7"/>
          <a:stretch>
            <a:fillRect/>
          </a:stretch>
        </p:blipFill>
        <p:spPr>
          <a:xfrm>
            <a:off x="20345674" y="7320071"/>
            <a:ext cx="2500808" cy="2487783"/>
          </a:xfrm>
          <a:prstGeom prst="rect">
            <a:avLst/>
          </a:prstGeom>
        </p:spPr>
      </p:pic>
      <p:cxnSp>
        <p:nvCxnSpPr>
          <p:cNvPr id="31" name="直接箭头连接符 30"/>
          <p:cNvCxnSpPr/>
          <p:nvPr userDrawn="1"/>
        </p:nvCxnSpPr>
        <p:spPr>
          <a:xfrm>
            <a:off x="19603247" y="8739635"/>
            <a:ext cx="690326" cy="2"/>
          </a:xfrm>
          <a:prstGeom prst="straightConnector1">
            <a:avLst/>
          </a:prstGeom>
          <a:ln w="25400" cap="flat" cmpd="sng" algn="ctr">
            <a:solidFill>
              <a:srgbClr val="000000">
                <a:alpha val="100000"/>
              </a:srgbClr>
            </a:solidFill>
            <a:prstDash val="solid"/>
            <a:miter lim="800000"/>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userDrawn="1"/>
        </p:nvCxnSpPr>
        <p:spPr>
          <a:xfrm>
            <a:off x="21665679" y="9807854"/>
            <a:ext cx="19505" cy="683782"/>
          </a:xfrm>
          <a:prstGeom prst="straightConnector1">
            <a:avLst/>
          </a:prstGeom>
          <a:noFill/>
          <a:ln w="25400" cap="flat" cmpd="sng" algn="ctr">
            <a:solidFill>
              <a:srgbClr val="000000">
                <a:alpha val="100000"/>
              </a:srgbClr>
            </a:solidFill>
            <a:prstDash val="solid"/>
            <a:miter lim="80000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userDrawn="1"/>
        </p:nvCxnSpPr>
        <p:spPr>
          <a:xfrm flipH="1" flipV="1">
            <a:off x="19557545" y="11858907"/>
            <a:ext cx="683846" cy="6546"/>
          </a:xfrm>
          <a:prstGeom prst="straightConnector1">
            <a:avLst/>
          </a:prstGeom>
          <a:noFill/>
          <a:ln w="25400" cap="flat" cmpd="sng" algn="ctr">
            <a:solidFill>
              <a:srgbClr val="000000">
                <a:alpha val="100000"/>
              </a:srgbClr>
            </a:solidFill>
            <a:prstDash val="solid"/>
            <a:miter lim="800000"/>
            <a:tailEnd type="arrow"/>
          </a:ln>
        </p:spPr>
        <p:style>
          <a:lnRef idx="1">
            <a:schemeClr val="accent1"/>
          </a:lnRef>
          <a:fillRef idx="0">
            <a:schemeClr val="accent1"/>
          </a:fillRef>
          <a:effectRef idx="0">
            <a:schemeClr val="accent1"/>
          </a:effectRef>
          <a:fontRef idx="minor">
            <a:schemeClr val="tx1"/>
          </a:fontRef>
        </p:style>
      </p:cxnSp>
      <p:sp>
        <p:nvSpPr>
          <p:cNvPr id="2" name="副标题 1"/>
          <p:cNvSpPr/>
          <p:nvPr>
            <p:ph type="subTitle" idx="1"/>
          </p:nvPr>
        </p:nvSpPr>
        <p:spPr/>
        <p:txBody>
          <a:bodyPr/>
          <a:p>
            <a:endParaRPr lang="zh-CN" altLang="en-US"/>
          </a:p>
        </p:txBody>
      </p:sp>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230505" y="270510"/>
            <a:ext cx="9672320" cy="1106805"/>
          </a:xfrm>
          <a:prstGeom prst="rect">
            <a:avLst/>
          </a:prstGeom>
          <a:noFill/>
        </p:spPr>
        <p:txBody>
          <a:bodyPr wrap="square" rtlCol="0">
            <a:spAutoFit/>
          </a:bodyPr>
          <a:p>
            <a:r>
              <a:rPr lang="zh-CN" altLang="en-US" sz="6600" b="1">
                <a:latin typeface="黑体" panose="02010609060101010101" charset="-122"/>
                <a:ea typeface="黑体" panose="02010609060101010101" charset="-122"/>
              </a:rPr>
              <a:t>人脸检测方法</a:t>
            </a:r>
            <a:r>
              <a:rPr lang="en-US" altLang="zh-CN" sz="4400" b="1">
                <a:sym typeface="+mn-ea"/>
              </a:rPr>
              <a:t>MTCNN</a:t>
            </a:r>
            <a:endParaRPr lang="en-US" altLang="zh-CN" sz="4400" b="1">
              <a:sym typeface="+mn-ea"/>
            </a:endParaRPr>
          </a:p>
        </p:txBody>
      </p:sp>
      <p:sp>
        <p:nvSpPr>
          <p:cNvPr id="5" name="文本框 4"/>
          <p:cNvSpPr txBox="1"/>
          <p:nvPr/>
        </p:nvSpPr>
        <p:spPr>
          <a:xfrm>
            <a:off x="14765020" y="0"/>
            <a:ext cx="339026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人脸检测</a:t>
            </a:r>
            <a:endParaRPr lang="zh-CN" altLang="en-US" sz="2800">
              <a:latin typeface="黑体" panose="02010609060101010101" charset="-122"/>
              <a:ea typeface="黑体" panose="02010609060101010101" charset="-122"/>
              <a:sym typeface="+mn-ea"/>
            </a:endParaRPr>
          </a:p>
        </p:txBody>
      </p:sp>
      <p:sp>
        <p:nvSpPr>
          <p:cNvPr id="14" name="文本框 13"/>
          <p:cNvSpPr txBox="1"/>
          <p:nvPr/>
        </p:nvSpPr>
        <p:spPr>
          <a:xfrm>
            <a:off x="17649190" y="635"/>
            <a:ext cx="2047240"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16" name="文本框 15"/>
          <p:cNvSpPr txBox="1"/>
          <p:nvPr/>
        </p:nvSpPr>
        <p:spPr>
          <a:xfrm>
            <a:off x="20559395" y="0"/>
            <a:ext cx="3520440" cy="953135"/>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人脸识别平台展示</a:t>
            </a:r>
            <a:endParaRPr lang="zh-CN" altLang="en-US" sz="2800">
              <a:latin typeface="黑体" panose="02010609060101010101" charset="-122"/>
              <a:ea typeface="黑体" panose="02010609060101010101" charset="-122"/>
              <a:sym typeface="+mn-ea"/>
            </a:endParaRPr>
          </a:p>
          <a:p>
            <a:pPr>
              <a:buClrTx/>
              <a:buSzTx/>
              <a:buFontTx/>
            </a:pPr>
            <a:endParaRPr lang="zh-CN" altLang="en-US" sz="2800">
              <a:latin typeface="黑体" panose="02010609060101010101" charset="-122"/>
              <a:ea typeface="黑体" panose="02010609060101010101" charset="-122"/>
              <a:sym typeface="+mn-ea"/>
            </a:endParaRPr>
          </a:p>
        </p:txBody>
      </p:sp>
      <p:sp>
        <p:nvSpPr>
          <p:cNvPr id="17" name="椭圆 16"/>
          <p:cNvSpPr/>
          <p:nvPr/>
        </p:nvSpPr>
        <p:spPr>
          <a:xfrm>
            <a:off x="1737550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nvSpPr>
        <p:spPr>
          <a:xfrm>
            <a:off x="2025967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9" name="文本框 18"/>
          <p:cNvSpPr txBox="1"/>
          <p:nvPr/>
        </p:nvSpPr>
        <p:spPr>
          <a:xfrm>
            <a:off x="11899265" y="49530"/>
            <a:ext cx="173037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15" name="椭圆 14"/>
          <p:cNvSpPr/>
          <p:nvPr/>
        </p:nvSpPr>
        <p:spPr>
          <a:xfrm>
            <a:off x="11335385"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4" name="椭圆 33"/>
          <p:cNvSpPr/>
          <p:nvPr/>
        </p:nvSpPr>
        <p:spPr>
          <a:xfrm>
            <a:off x="14355445" y="125095"/>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8"/>
          <a:stretch>
            <a:fillRect/>
          </a:stretch>
        </p:blipFill>
        <p:spPr>
          <a:xfrm>
            <a:off x="9920605" y="7494905"/>
            <a:ext cx="6483350" cy="55791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1" cstate="print">
            <a:alphaModFix amt="100000"/>
          </a:blip>
          <a:stretch>
            <a:fillRect/>
          </a:stretch>
        </p:blipFill>
        <p:spPr>
          <a:xfrm>
            <a:off x="-90621" y="71"/>
            <a:ext cx="9298926" cy="13931335"/>
          </a:xfrm>
          <a:prstGeom prst="rect">
            <a:avLst/>
          </a:prstGeom>
        </p:spPr>
      </p:pic>
      <p:pic>
        <p:nvPicPr>
          <p:cNvPr id="462" name="Picture" descr="Picture"/>
          <p:cNvPicPr>
            <a:picLocks noChangeAspect="1"/>
          </p:cNvPicPr>
          <p:nvPr/>
        </p:nvPicPr>
        <p:blipFill>
          <a:blip r:embed="rId2" cstate="print">
            <a:alphaModFix amt="100000"/>
          </a:blip>
          <a:stretch>
            <a:fillRect/>
          </a:stretch>
        </p:blipFill>
        <p:spPr>
          <a:xfrm rot="5400000">
            <a:off x="2700567" y="4203071"/>
            <a:ext cx="4344047" cy="3761175"/>
          </a:xfrm>
          <a:prstGeom prst="rect">
            <a:avLst/>
          </a:prstGeom>
        </p:spPr>
      </p:pic>
      <p:pic>
        <p:nvPicPr>
          <p:cNvPr id="935" name="Picture" descr="Picture"/>
          <p:cNvPicPr>
            <a:picLocks noChangeAspect="1"/>
          </p:cNvPicPr>
          <p:nvPr/>
        </p:nvPicPr>
        <p:blipFill>
          <a:blip r:embed="rId3" cstate="print">
            <a:alphaModFix amt="100000"/>
          </a:blip>
          <a:stretch>
            <a:fillRect/>
          </a:stretch>
        </p:blipFill>
        <p:spPr>
          <a:xfrm>
            <a:off x="2665008" y="3537652"/>
            <a:ext cx="4415158" cy="5097915"/>
          </a:xfrm>
          <a:prstGeom prst="rect">
            <a:avLst/>
          </a:prstGeom>
        </p:spPr>
      </p:pic>
      <p:pic>
        <p:nvPicPr>
          <p:cNvPr id="1402" name="Picture" descr="Picture"/>
          <p:cNvPicPr>
            <a:picLocks noChangeAspect="1"/>
          </p:cNvPicPr>
          <p:nvPr/>
        </p:nvPicPr>
        <p:blipFill>
          <a:blip r:embed="rId4" cstate="print">
            <a:alphaModFix amt="100000"/>
          </a:blip>
          <a:stretch>
            <a:fillRect/>
          </a:stretch>
        </p:blipFill>
        <p:spPr>
          <a:xfrm>
            <a:off x="11198860" y="2245995"/>
            <a:ext cx="1087755" cy="1087755"/>
          </a:xfrm>
          <a:prstGeom prst="rect">
            <a:avLst/>
          </a:prstGeom>
        </p:spPr>
      </p:pic>
      <p:pic>
        <p:nvPicPr>
          <p:cNvPr id="1871" name="Picture" descr="Picture"/>
          <p:cNvPicPr>
            <a:picLocks noChangeAspect="1"/>
          </p:cNvPicPr>
          <p:nvPr/>
        </p:nvPicPr>
        <p:blipFill>
          <a:blip r:embed="rId4" cstate="print"/>
          <a:stretch>
            <a:fillRect/>
          </a:stretch>
        </p:blipFill>
        <p:spPr>
          <a:xfrm>
            <a:off x="11146790" y="5099685"/>
            <a:ext cx="1149350" cy="1149350"/>
          </a:xfrm>
          <a:prstGeom prst="rect">
            <a:avLst/>
          </a:prstGeom>
        </p:spPr>
      </p:pic>
      <p:pic>
        <p:nvPicPr>
          <p:cNvPr id="2340" name="Picture" descr="Picture"/>
          <p:cNvPicPr>
            <a:picLocks noChangeAspect="1"/>
          </p:cNvPicPr>
          <p:nvPr/>
        </p:nvPicPr>
        <p:blipFill>
          <a:blip r:embed="rId4" cstate="print"/>
          <a:stretch>
            <a:fillRect/>
          </a:stretch>
        </p:blipFill>
        <p:spPr>
          <a:xfrm>
            <a:off x="11160760" y="7805420"/>
            <a:ext cx="1125855" cy="1125855"/>
          </a:xfrm>
          <a:prstGeom prst="rect">
            <a:avLst/>
          </a:prstGeom>
        </p:spPr>
      </p:pic>
      <p:pic>
        <p:nvPicPr>
          <p:cNvPr id="2809" name="Picture" descr="Picture"/>
          <p:cNvPicPr>
            <a:picLocks noChangeAspect="1"/>
          </p:cNvPicPr>
          <p:nvPr/>
        </p:nvPicPr>
        <p:blipFill>
          <a:blip r:embed="rId4" cstate="print"/>
          <a:stretch>
            <a:fillRect/>
          </a:stretch>
        </p:blipFill>
        <p:spPr>
          <a:xfrm>
            <a:off x="11144885" y="10658475"/>
            <a:ext cx="1157605" cy="1157605"/>
          </a:xfrm>
          <a:prstGeom prst="rect">
            <a:avLst/>
          </a:prstGeom>
        </p:spPr>
      </p:pic>
      <p:sp>
        <p:nvSpPr>
          <p:cNvPr id="3" name="文本框 2"/>
          <p:cNvSpPr txBox="1"/>
          <p:nvPr/>
        </p:nvSpPr>
        <p:spPr>
          <a:xfrm>
            <a:off x="4220210" y="4686935"/>
            <a:ext cx="1304925" cy="2799715"/>
          </a:xfrm>
          <a:prstGeom prst="rect">
            <a:avLst/>
          </a:prstGeom>
          <a:noFill/>
        </p:spPr>
        <p:txBody>
          <a:bodyPr wrap="none" rtlCol="0">
            <a:spAutoFit/>
          </a:bodyPr>
          <a:p>
            <a:r>
              <a:rPr lang="zh-CN" altLang="en-US" sz="8800" b="1"/>
              <a:t>目</a:t>
            </a:r>
            <a:endParaRPr lang="zh-CN" altLang="en-US" sz="8800" b="1"/>
          </a:p>
          <a:p>
            <a:r>
              <a:rPr lang="zh-CN" altLang="en-US" sz="8800" b="1"/>
              <a:t>录</a:t>
            </a:r>
            <a:endParaRPr lang="zh-CN" altLang="en-US" sz="8800" b="1"/>
          </a:p>
        </p:txBody>
      </p:sp>
      <p:sp>
        <p:nvSpPr>
          <p:cNvPr id="4" name="文本框 3"/>
          <p:cNvSpPr txBox="1"/>
          <p:nvPr/>
        </p:nvSpPr>
        <p:spPr>
          <a:xfrm>
            <a:off x="13091160" y="2319020"/>
            <a:ext cx="3235960" cy="1014730"/>
          </a:xfrm>
          <a:prstGeom prst="rect">
            <a:avLst/>
          </a:prstGeom>
          <a:noFill/>
        </p:spPr>
        <p:txBody>
          <a:bodyPr wrap="square" rtlCol="0">
            <a:spAutoFit/>
          </a:bodyPr>
          <a:p>
            <a:r>
              <a:rPr lang="zh-CN" altLang="en-US" sz="6000">
                <a:latin typeface="黑体" panose="02010609060101010101" charset="-122"/>
                <a:ea typeface="黑体" panose="02010609060101010101" charset="-122"/>
              </a:rPr>
              <a:t>任务背景</a:t>
            </a:r>
            <a:endParaRPr lang="zh-CN" altLang="en-US" sz="6000">
              <a:latin typeface="黑体" panose="02010609060101010101" charset="-122"/>
              <a:ea typeface="黑体" panose="02010609060101010101" charset="-122"/>
            </a:endParaRPr>
          </a:p>
        </p:txBody>
      </p:sp>
      <p:sp>
        <p:nvSpPr>
          <p:cNvPr id="5" name="文本框 4"/>
          <p:cNvSpPr txBox="1"/>
          <p:nvPr/>
        </p:nvSpPr>
        <p:spPr>
          <a:xfrm>
            <a:off x="13091160" y="5163185"/>
            <a:ext cx="4553585" cy="1014730"/>
          </a:xfrm>
          <a:prstGeom prst="rect">
            <a:avLst/>
          </a:prstGeom>
          <a:noFill/>
        </p:spPr>
        <p:txBody>
          <a:bodyPr wrap="square" rtlCol="0">
            <a:spAutoFit/>
          </a:bodyPr>
          <a:p>
            <a:pPr lvl="0" algn="l">
              <a:buClrTx/>
              <a:buSzTx/>
              <a:buFontTx/>
            </a:pPr>
            <a:r>
              <a:rPr lang="zh-CN" altLang="en-US" sz="6000">
                <a:latin typeface="黑体" panose="02010609060101010101" charset="-122"/>
                <a:ea typeface="黑体" panose="02010609060101010101" charset="-122"/>
                <a:sym typeface="+mn-ea"/>
              </a:rPr>
              <a:t>人脸检测</a:t>
            </a:r>
            <a:endParaRPr lang="zh-CN" altLang="en-US" sz="6000">
              <a:latin typeface="黑体" panose="02010609060101010101" charset="-122"/>
              <a:ea typeface="黑体" panose="02010609060101010101" charset="-122"/>
              <a:sym typeface="+mn-ea"/>
            </a:endParaRPr>
          </a:p>
        </p:txBody>
      </p:sp>
      <p:sp>
        <p:nvSpPr>
          <p:cNvPr id="6" name="文本框 5"/>
          <p:cNvSpPr txBox="1"/>
          <p:nvPr/>
        </p:nvSpPr>
        <p:spPr>
          <a:xfrm>
            <a:off x="13091160" y="7734300"/>
            <a:ext cx="3549015" cy="1014730"/>
          </a:xfrm>
          <a:prstGeom prst="rect">
            <a:avLst/>
          </a:prstGeom>
          <a:noFill/>
        </p:spPr>
        <p:txBody>
          <a:bodyPr wrap="square" rtlCol="0">
            <a:spAutoFit/>
          </a:bodyPr>
          <a:p>
            <a:pPr lvl="0" algn="l">
              <a:buClrTx/>
              <a:buSzTx/>
              <a:buFontTx/>
            </a:pPr>
            <a:r>
              <a:rPr lang="zh-CN" altLang="en-US" sz="6000" b="1">
                <a:latin typeface="黑体" panose="02010609060101010101" charset="-122"/>
                <a:ea typeface="黑体" panose="02010609060101010101" charset="-122"/>
                <a:sym typeface="+mn-ea"/>
              </a:rPr>
              <a:t>人脸识别</a:t>
            </a:r>
            <a:endParaRPr lang="en-US" altLang="zh-CN" sz="6000" b="1">
              <a:latin typeface="黑体" panose="02010609060101010101" charset="-122"/>
              <a:ea typeface="黑体" panose="02010609060101010101" charset="-122"/>
              <a:sym typeface="+mn-ea"/>
            </a:endParaRPr>
          </a:p>
        </p:txBody>
      </p:sp>
      <p:sp>
        <p:nvSpPr>
          <p:cNvPr id="7" name="文本框 6"/>
          <p:cNvSpPr txBox="1"/>
          <p:nvPr/>
        </p:nvSpPr>
        <p:spPr>
          <a:xfrm>
            <a:off x="13091160" y="10730230"/>
            <a:ext cx="6372860" cy="1014730"/>
          </a:xfrm>
          <a:prstGeom prst="rect">
            <a:avLst/>
          </a:prstGeom>
          <a:noFill/>
        </p:spPr>
        <p:txBody>
          <a:bodyPr wrap="square" rtlCol="0">
            <a:spAutoFit/>
          </a:bodyPr>
          <a:p>
            <a:pPr lvl="0" algn="l">
              <a:buClrTx/>
              <a:buSzTx/>
              <a:buFontTx/>
            </a:pPr>
            <a:r>
              <a:rPr lang="zh-CN" altLang="en-US" sz="6000">
                <a:latin typeface="黑体" panose="02010609060101010101" charset="-122"/>
                <a:ea typeface="黑体" panose="02010609060101010101" charset="-122"/>
                <a:sym typeface="+mn-ea"/>
              </a:rPr>
              <a:t>人脸识别平台</a:t>
            </a:r>
            <a:r>
              <a:rPr lang="zh-CN" altLang="en-US" sz="6000">
                <a:latin typeface="黑体" panose="02010609060101010101" charset="-122"/>
                <a:ea typeface="黑体" panose="02010609060101010101" charset="-122"/>
                <a:sym typeface="+mn-ea"/>
              </a:rPr>
              <a:t>展示</a:t>
            </a:r>
            <a:endParaRPr lang="zh-CN" altLang="en-US" sz="6000">
              <a:latin typeface="黑体" panose="02010609060101010101" charset="-122"/>
              <a:ea typeface="黑体" panose="02010609060101010101" charset="-122"/>
              <a:sym typeface="+mn-ea"/>
            </a:endParaRPr>
          </a:p>
        </p:txBody>
      </p:sp>
      <p:cxnSp>
        <p:nvCxnSpPr>
          <p:cNvPr id="8" name="直接连接符 7"/>
          <p:cNvCxnSpPr>
            <a:stCxn id="1402" idx="0"/>
          </p:cNvCxnSpPr>
          <p:nvPr/>
        </p:nvCxnSpPr>
        <p:spPr>
          <a:xfrm flipH="1">
            <a:off x="11723370" y="2245995"/>
            <a:ext cx="19685" cy="8702040"/>
          </a:xfrm>
          <a:prstGeom prst="line">
            <a:avLst/>
          </a:prstGeom>
          <a:ln w="57150">
            <a:solidFill>
              <a:srgbClr val="BF1A25"/>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p:cNvPicPr>
            <a:picLocks noChangeAspect="1"/>
          </p:cNvPicPr>
          <p:nvPr/>
        </p:nvPicPr>
        <p:blipFill>
          <a:blip r:embed="rId1"/>
          <a:stretch>
            <a:fillRect/>
          </a:stretch>
        </p:blipFill>
        <p:spPr>
          <a:xfrm>
            <a:off x="14050010" y="6201410"/>
            <a:ext cx="8837295" cy="6628130"/>
          </a:xfrm>
          <a:prstGeom prst="rect">
            <a:avLst/>
          </a:prstGeom>
        </p:spPr>
      </p:pic>
      <p:pic>
        <p:nvPicPr>
          <p:cNvPr id="3" name="图片 2"/>
          <p:cNvPicPr>
            <a:picLocks noChangeAspect="1"/>
          </p:cNvPicPr>
          <p:nvPr/>
        </p:nvPicPr>
        <p:blipFill>
          <a:blip r:embed="rId2"/>
          <a:stretch>
            <a:fillRect/>
          </a:stretch>
        </p:blipFill>
        <p:spPr>
          <a:xfrm>
            <a:off x="479425" y="7089775"/>
            <a:ext cx="13150215" cy="5991225"/>
          </a:xfrm>
          <a:prstGeom prst="rect">
            <a:avLst/>
          </a:prstGeom>
        </p:spPr>
      </p:pic>
      <p:cxnSp>
        <p:nvCxnSpPr>
          <p:cNvPr id="12" name="直接连接符 11"/>
          <p:cNvCxnSpPr/>
          <p:nvPr/>
        </p:nvCxnSpPr>
        <p:spPr>
          <a:xfrm>
            <a:off x="0" y="1501775"/>
            <a:ext cx="24268430" cy="0"/>
          </a:xfrm>
          <a:prstGeom prst="line">
            <a:avLst/>
          </a:prstGeom>
          <a:ln w="57150"/>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30505" y="270510"/>
            <a:ext cx="9672320" cy="1106805"/>
          </a:xfrm>
          <a:prstGeom prst="rect">
            <a:avLst/>
          </a:prstGeom>
          <a:noFill/>
        </p:spPr>
        <p:txBody>
          <a:bodyPr wrap="square" rtlCol="0">
            <a:spAutoFit/>
          </a:bodyPr>
          <a:p>
            <a:r>
              <a:rPr lang="zh-CN" altLang="en-US" sz="6600" b="1">
                <a:latin typeface="黑体" panose="02010609060101010101" charset="-122"/>
                <a:ea typeface="黑体" panose="02010609060101010101" charset="-122"/>
              </a:rPr>
              <a:t>人脸识别方法</a:t>
            </a:r>
            <a:r>
              <a:rPr lang="en-US" altLang="zh-CN" sz="4400" b="1">
                <a:sym typeface="+mn-ea"/>
              </a:rPr>
              <a:t>SVM/Fisher face</a:t>
            </a:r>
            <a:endParaRPr lang="zh-CN" altLang="en-US" sz="4400" b="1">
              <a:ea typeface="宋体" panose="02010600030101010101" pitchFamily="2" charset="-122"/>
              <a:sym typeface="+mn-ea"/>
            </a:endParaRPr>
          </a:p>
        </p:txBody>
      </p:sp>
      <p:sp>
        <p:nvSpPr>
          <p:cNvPr id="8" name="文本框 7"/>
          <p:cNvSpPr txBox="1"/>
          <p:nvPr userDrawn="1"/>
        </p:nvSpPr>
        <p:spPr>
          <a:xfrm>
            <a:off x="597535" y="1626235"/>
            <a:ext cx="23482300" cy="5144770"/>
          </a:xfrm>
          <a:prstGeom prst="rect">
            <a:avLst/>
          </a:prstGeom>
        </p:spPr>
        <p:txBody>
          <a:bodyPr wrap="square" rtlCol="0" anchor="t">
            <a:noAutofit/>
          </a:bodyPr>
          <a:p>
            <a:pPr algn="l" defTabSz="0">
              <a:buClrTx/>
              <a:buSzTx/>
              <a:buFontTx/>
            </a:pPr>
            <a:r>
              <a:rPr lang="en-US" sz="5400" b="1">
                <a:solidFill>
                  <a:srgbClr val="FF0000"/>
                </a:solidFill>
                <a:cs typeface="+mn-lt"/>
              </a:rPr>
              <a:t>Kernel SVM face</a:t>
            </a:r>
            <a:endParaRPr lang="en-US" altLang="zh-CN" sz="3200">
              <a:cs typeface="+mn-lt"/>
            </a:endParaRPr>
          </a:p>
          <a:p>
            <a:pPr algn="l" defTabSz="0">
              <a:buClrTx/>
              <a:buSzTx/>
              <a:buFontTx/>
            </a:pPr>
            <a:r>
              <a:rPr lang="en-US" altLang="zh-CN" sz="3600" b="1">
                <a:cs typeface="+mn-lt"/>
                <a:sym typeface="+mn-ea"/>
              </a:rPr>
              <a:t>	  </a:t>
            </a:r>
            <a:r>
              <a:rPr lang="en-US" altLang="zh-CN" sz="4800" b="1">
                <a:solidFill>
                  <a:srgbClr val="FF0000"/>
                </a:solidFill>
                <a:cs typeface="+mn-lt"/>
                <a:sym typeface="+mn-ea"/>
              </a:rPr>
              <a:t> </a:t>
            </a:r>
            <a:r>
              <a:rPr lang="zh-CN" altLang="en-US" sz="4800" b="1">
                <a:solidFill>
                  <a:srgbClr val="FF0000"/>
                </a:solidFill>
                <a:cs typeface="+mn-lt"/>
                <a:sym typeface="+mn-ea"/>
              </a:rPr>
              <a:t>基本思路：投影到高维空间</a:t>
            </a:r>
            <a:endParaRPr lang="zh-CN" altLang="en-US" sz="3600" b="1">
              <a:cs typeface="+mn-lt"/>
              <a:sym typeface="+mn-ea"/>
            </a:endParaRPr>
          </a:p>
          <a:p>
            <a:pPr algn="l" defTabSz="0">
              <a:lnSpc>
                <a:spcPct val="150000"/>
              </a:lnSpc>
              <a:buClrTx/>
              <a:buSzTx/>
              <a:buFontTx/>
            </a:pPr>
            <a:r>
              <a:rPr lang="en-US" altLang="zh-CN" sz="3600" b="1">
                <a:cs typeface="+mn-lt"/>
                <a:sym typeface="+mn-ea"/>
              </a:rPr>
              <a:t>				  		            </a:t>
            </a:r>
            <a:r>
              <a:rPr lang="zh-CN" altLang="en-US" sz="3600">
                <a:latin typeface="等线" panose="02010600030101010101" charset="-122"/>
                <a:ea typeface="等线" panose="02010600030101010101" charset="-122"/>
                <a:cs typeface="+mn-lt"/>
                <a:sym typeface="+mn-ea"/>
              </a:rPr>
              <a:t>当不同类别的数据在原始空间中无法被线性分类器区分开时，经由非线性投影后的数据能在更高维度的</a:t>
            </a:r>
            <a:endParaRPr lang="zh-CN" altLang="en-US" sz="3600">
              <a:latin typeface="等线" panose="02010600030101010101" charset="-122"/>
              <a:ea typeface="等线" panose="02010600030101010101" charset="-122"/>
              <a:cs typeface="+mn-lt"/>
              <a:sym typeface="+mn-ea"/>
            </a:endParaRPr>
          </a:p>
          <a:p>
            <a:pPr algn="l" defTabSz="0">
              <a:lnSpc>
                <a:spcPct val="150000"/>
              </a:lnSpc>
              <a:buClrTx/>
              <a:buSzTx/>
              <a:buFontTx/>
            </a:pPr>
            <a:r>
              <a:rPr lang="en-US" altLang="zh-CN" sz="3600">
                <a:latin typeface="等线" panose="02010600030101010101" charset="-122"/>
                <a:ea typeface="等线" panose="02010600030101010101" charset="-122"/>
                <a:cs typeface="+mn-lt"/>
                <a:sym typeface="+mn-ea"/>
              </a:rPr>
              <a:t>		            </a:t>
            </a:r>
            <a:r>
              <a:rPr lang="zh-CN" altLang="en-US" sz="3600">
                <a:latin typeface="等线" panose="02010600030101010101" charset="-122"/>
                <a:ea typeface="等线" panose="02010600030101010101" charset="-122"/>
                <a:cs typeface="+mn-lt"/>
                <a:sym typeface="+mn-ea"/>
              </a:rPr>
              <a:t>空间中更能区分。</a:t>
            </a:r>
            <a:endParaRPr lang="zh-CN" altLang="en-US" sz="3600">
              <a:latin typeface="等线" panose="02010600030101010101" charset="-122"/>
              <a:ea typeface="等线" panose="02010600030101010101" charset="-122"/>
              <a:cs typeface="+mn-lt"/>
              <a:sym typeface="+mn-ea"/>
            </a:endParaRPr>
          </a:p>
          <a:p>
            <a:pPr algn="l" defTabSz="0">
              <a:lnSpc>
                <a:spcPct val="150000"/>
              </a:lnSpc>
              <a:buClrTx/>
              <a:buSzTx/>
              <a:buFontTx/>
            </a:pPr>
            <a:r>
              <a:rPr lang="en-US" altLang="zh-CN" sz="4800" b="1">
                <a:solidFill>
                  <a:srgbClr val="FF0000"/>
                </a:solidFill>
                <a:cs typeface="+mn-lt"/>
                <a:sym typeface="+mn-ea"/>
              </a:rPr>
              <a:t>    Kernel-</a:t>
            </a:r>
            <a:r>
              <a:rPr lang="en-US" altLang="zh-CN" sz="4800" b="1">
                <a:solidFill>
                  <a:srgbClr val="FF0000"/>
                </a:solidFill>
                <a:cs typeface="+mn-lt"/>
              </a:rPr>
              <a:t>SVM：PCA+Kernel</a:t>
            </a:r>
            <a:endParaRPr lang="en-US" altLang="zh-CN" sz="4800" b="1">
              <a:solidFill>
                <a:srgbClr val="FF0000"/>
              </a:solidFill>
              <a:cs typeface="+mn-lt"/>
            </a:endParaRPr>
          </a:p>
          <a:p>
            <a:pPr algn="l" defTabSz="0">
              <a:lnSpc>
                <a:spcPct val="100000"/>
              </a:lnSpc>
              <a:buClrTx/>
              <a:buSzTx/>
              <a:buFontTx/>
            </a:pPr>
            <a:r>
              <a:rPr lang="en-US" altLang="zh-CN" sz="3200">
                <a:cs typeface="+mn-lt"/>
              </a:rPr>
              <a:t>				                </a:t>
            </a:r>
            <a:r>
              <a:rPr lang="zh-CN" altLang="en-US" sz="3600">
                <a:latin typeface="等线" panose="02010600030101010101" charset="-122"/>
                <a:ea typeface="等线" panose="02010600030101010101" charset="-122"/>
                <a:cs typeface="+mn-lt"/>
              </a:rPr>
              <a:t>通过PCA方法降维后，再使用kernel SVM将数据投影到更高维度上变得更加可以区分</a:t>
            </a:r>
            <a:endParaRPr lang="zh-CN" altLang="en-US" sz="3600">
              <a:latin typeface="等线" panose="02010600030101010101" charset="-122"/>
              <a:ea typeface="等线" panose="02010600030101010101" charset="-122"/>
              <a:cs typeface="+mn-lt"/>
            </a:endParaRPr>
          </a:p>
          <a:p>
            <a:pPr algn="l" defTabSz="0">
              <a:buClrTx/>
              <a:buSzTx/>
              <a:buFontTx/>
            </a:pPr>
            <a:endParaRPr lang="zh-CN" altLang="en-US" sz="3200">
              <a:cs typeface="+mn-lt"/>
            </a:endParaRPr>
          </a:p>
        </p:txBody>
      </p:sp>
      <p:sp>
        <p:nvSpPr>
          <p:cNvPr id="4" name="文本框 3"/>
          <p:cNvSpPr txBox="1"/>
          <p:nvPr userDrawn="1"/>
        </p:nvSpPr>
        <p:spPr>
          <a:xfrm>
            <a:off x="14330045" y="13081000"/>
            <a:ext cx="8740140" cy="622300"/>
          </a:xfrm>
          <a:prstGeom prst="rect">
            <a:avLst/>
          </a:prstGeom>
        </p:spPr>
        <p:txBody>
          <a:bodyPr wrap="square" rtlCol="0" anchor="t">
            <a:noAutofit/>
          </a:bodyPr>
          <a:p>
            <a:pPr algn="l" defTabSz="0">
              <a:buClrTx/>
              <a:buSzTx/>
              <a:buFontTx/>
            </a:pPr>
            <a:r>
              <a:rPr lang="zh-CN" altLang="en-US" sz="3200" b="1">
                <a:cs typeface="+mn-lt"/>
              </a:rPr>
              <a:t>不同</a:t>
            </a:r>
            <a:r>
              <a:rPr lang="en-US" altLang="zh-CN" sz="3200" b="1">
                <a:cs typeface="+mn-lt"/>
              </a:rPr>
              <a:t>Kernel</a:t>
            </a:r>
            <a:r>
              <a:rPr lang="zh-CN" altLang="en-US" sz="3200" b="1">
                <a:cs typeface="+mn-lt"/>
              </a:rPr>
              <a:t>函数下算法在人脸数据集上的表现</a:t>
            </a:r>
            <a:endParaRPr lang="en-US" sz="3200" b="1">
              <a:cs typeface="+mn-lt"/>
            </a:endParaRPr>
          </a:p>
          <a:p>
            <a:pPr algn="l" defTabSz="0">
              <a:buClrTx/>
              <a:buSzTx/>
              <a:buFontTx/>
            </a:pPr>
            <a:endParaRPr lang="zh-CN" altLang="en-US" sz="3200">
              <a:cs typeface="+mn-lt"/>
            </a:endParaRPr>
          </a:p>
        </p:txBody>
      </p:sp>
      <p:sp>
        <p:nvSpPr>
          <p:cNvPr id="9" name="文本框 8"/>
          <p:cNvSpPr txBox="1"/>
          <p:nvPr/>
        </p:nvSpPr>
        <p:spPr>
          <a:xfrm>
            <a:off x="14216380" y="0"/>
            <a:ext cx="1800860"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人脸检测</a:t>
            </a:r>
            <a:endParaRPr lang="zh-CN" altLang="en-US" sz="2800">
              <a:latin typeface="黑体" panose="02010609060101010101" charset="-122"/>
              <a:ea typeface="黑体" panose="02010609060101010101" charset="-122"/>
              <a:sym typeface="+mn-ea"/>
            </a:endParaRPr>
          </a:p>
        </p:txBody>
      </p:sp>
      <p:sp>
        <p:nvSpPr>
          <p:cNvPr id="13" name="文本框 12"/>
          <p:cNvSpPr txBox="1"/>
          <p:nvPr/>
        </p:nvSpPr>
        <p:spPr>
          <a:xfrm>
            <a:off x="17214850" y="635"/>
            <a:ext cx="23139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SVM</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17" name="文本框 16"/>
          <p:cNvSpPr txBox="1"/>
          <p:nvPr/>
        </p:nvSpPr>
        <p:spPr>
          <a:xfrm>
            <a:off x="20879435" y="0"/>
            <a:ext cx="3520440" cy="953135"/>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人脸识别平台展示</a:t>
            </a:r>
            <a:endParaRPr lang="zh-CN" altLang="en-US" sz="2800">
              <a:latin typeface="黑体" panose="02010609060101010101" charset="-122"/>
              <a:ea typeface="黑体" panose="02010609060101010101" charset="-122"/>
              <a:sym typeface="+mn-ea"/>
            </a:endParaRPr>
          </a:p>
          <a:p>
            <a:pPr>
              <a:buClrTx/>
              <a:buSzTx/>
              <a:buFontTx/>
            </a:pPr>
            <a:endParaRPr lang="zh-CN" altLang="en-US" sz="2800">
              <a:latin typeface="黑体" panose="02010609060101010101" charset="-122"/>
              <a:ea typeface="黑体" panose="02010609060101010101" charset="-122"/>
              <a:sym typeface="+mn-ea"/>
            </a:endParaRPr>
          </a:p>
        </p:txBody>
      </p:sp>
      <p:sp>
        <p:nvSpPr>
          <p:cNvPr id="18" name="椭圆 17"/>
          <p:cNvSpPr/>
          <p:nvPr/>
        </p:nvSpPr>
        <p:spPr>
          <a:xfrm>
            <a:off x="13781405" y="14351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9" name="椭圆 18"/>
          <p:cNvSpPr/>
          <p:nvPr/>
        </p:nvSpPr>
        <p:spPr>
          <a:xfrm>
            <a:off x="20579715" y="12446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1" name="文本框 20"/>
          <p:cNvSpPr txBox="1"/>
          <p:nvPr/>
        </p:nvSpPr>
        <p:spPr>
          <a:xfrm>
            <a:off x="11350625" y="49530"/>
            <a:ext cx="1730375" cy="521970"/>
          </a:xfrm>
          <a:prstGeom prst="rect">
            <a:avLst/>
          </a:prstGeom>
          <a:noFill/>
        </p:spPr>
        <p:txBody>
          <a:bodyPr wrap="square" rtlCol="0">
            <a:spAutoFit/>
          </a:bodyPr>
          <a:p>
            <a:pPr>
              <a:buClrTx/>
              <a:buSzTx/>
              <a:buFontTx/>
            </a:pPr>
            <a:r>
              <a:rPr lang="zh-CN" altLang="en-US" sz="2800">
                <a:latin typeface="黑体" panose="02010609060101010101" charset="-122"/>
                <a:ea typeface="黑体" panose="02010609060101010101" charset="-122"/>
                <a:sym typeface="+mn-ea"/>
              </a:rPr>
              <a:t>任务背景</a:t>
            </a:r>
            <a:endParaRPr lang="zh-CN" altLang="en-US" sz="2800">
              <a:latin typeface="黑体" panose="02010609060101010101" charset="-122"/>
              <a:ea typeface="黑体" panose="02010609060101010101" charset="-122"/>
              <a:sym typeface="+mn-ea"/>
            </a:endParaRPr>
          </a:p>
        </p:txBody>
      </p:sp>
      <p:sp>
        <p:nvSpPr>
          <p:cNvPr id="22" name="椭圆 21"/>
          <p:cNvSpPr/>
          <p:nvPr/>
        </p:nvSpPr>
        <p:spPr>
          <a:xfrm>
            <a:off x="10786745" y="12382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3" name="椭圆 22"/>
          <p:cNvSpPr/>
          <p:nvPr/>
        </p:nvSpPr>
        <p:spPr>
          <a:xfrm>
            <a:off x="16703040" y="143510"/>
            <a:ext cx="273685" cy="2736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4" name="文本框 23"/>
          <p:cNvSpPr txBox="1"/>
          <p:nvPr userDrawn="1"/>
        </p:nvSpPr>
        <p:spPr>
          <a:xfrm>
            <a:off x="3159125" y="13097510"/>
            <a:ext cx="8740140" cy="622300"/>
          </a:xfrm>
          <a:prstGeom prst="rect">
            <a:avLst/>
          </a:prstGeom>
        </p:spPr>
        <p:txBody>
          <a:bodyPr wrap="square" rtlCol="0" anchor="t">
            <a:noAutofit/>
          </a:bodyPr>
          <a:p>
            <a:pPr algn="ctr" defTabSz="0">
              <a:buClrTx/>
              <a:buSzTx/>
              <a:buFontTx/>
            </a:pPr>
            <a:r>
              <a:rPr lang="zh-CN" altLang="en-US" sz="3200" b="1">
                <a:cs typeface="+mn-lt"/>
              </a:rPr>
              <a:t>非线性特征</a:t>
            </a:r>
            <a:r>
              <a:rPr lang="zh-CN" altLang="en-US" sz="3200" b="1">
                <a:cs typeface="+mn-lt"/>
              </a:rPr>
              <a:t>映射</a:t>
            </a:r>
            <a:endParaRPr lang="zh-CN" altLang="en-US" sz="3200" b="1">
              <a:cs typeface="+mn-lt"/>
            </a:endParaRPr>
          </a:p>
        </p:txBody>
      </p:sp>
      <p:sp>
        <p:nvSpPr>
          <p:cNvPr id="2" name="文本框 1"/>
          <p:cNvSpPr txBox="1"/>
          <p:nvPr/>
        </p:nvSpPr>
        <p:spPr>
          <a:xfrm>
            <a:off x="17200245" y="502920"/>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Fisher</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6" name="椭圆 5"/>
          <p:cNvSpPr/>
          <p:nvPr/>
        </p:nvSpPr>
        <p:spPr>
          <a:xfrm>
            <a:off x="16703040" y="687070"/>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7" name="文本框 6"/>
          <p:cNvSpPr txBox="1"/>
          <p:nvPr/>
        </p:nvSpPr>
        <p:spPr>
          <a:xfrm>
            <a:off x="17200880" y="918845"/>
            <a:ext cx="2898140" cy="521970"/>
          </a:xfrm>
          <a:prstGeom prst="rect">
            <a:avLst/>
          </a:prstGeom>
          <a:noFill/>
        </p:spPr>
        <p:txBody>
          <a:bodyPr wrap="square" rtlCol="0">
            <a:spAutoFit/>
          </a:bodyPr>
          <a:p>
            <a:pPr>
              <a:buClrTx/>
              <a:buSzTx/>
              <a:buFontTx/>
            </a:pPr>
            <a:r>
              <a:rPr lang="en-US" altLang="zh-CN" sz="2800">
                <a:latin typeface="黑体" panose="02010609060101010101" charset="-122"/>
                <a:ea typeface="黑体" panose="02010609060101010101" charset="-122"/>
                <a:sym typeface="+mn-ea"/>
              </a:rPr>
              <a:t>FaceNet</a:t>
            </a:r>
            <a:r>
              <a:rPr lang="zh-CN" altLang="en-US" sz="2800">
                <a:latin typeface="黑体" panose="02010609060101010101" charset="-122"/>
                <a:ea typeface="黑体" panose="02010609060101010101" charset="-122"/>
                <a:sym typeface="+mn-ea"/>
              </a:rPr>
              <a:t>人脸识别</a:t>
            </a:r>
            <a:endParaRPr lang="zh-CN" altLang="en-US" sz="2800">
              <a:latin typeface="黑体" panose="02010609060101010101" charset="-122"/>
              <a:ea typeface="黑体" panose="02010609060101010101" charset="-122"/>
              <a:sym typeface="+mn-ea"/>
            </a:endParaRPr>
          </a:p>
        </p:txBody>
      </p:sp>
      <p:sp>
        <p:nvSpPr>
          <p:cNvPr id="10" name="椭圆 9"/>
          <p:cNvSpPr/>
          <p:nvPr/>
        </p:nvSpPr>
        <p:spPr>
          <a:xfrm>
            <a:off x="16703675" y="1102995"/>
            <a:ext cx="273685" cy="273685"/>
          </a:xfrm>
          <a:prstGeom prst="ellipse">
            <a:avLst/>
          </a:prstGeom>
          <a:noFill/>
          <a:ln>
            <a:solidFill>
              <a:srgbClr val="BF1A25"/>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a75f98af-9b92-48ca-9eb1-64a610b98ccc}"/>
  <p:tag name="TABLE_ENDDRAG_ORIGIN_RECT" val="1700*554"/>
  <p:tag name="TABLE_ENDDRAG_RECT" val="116*268*1700*554"/>
</p:tagLst>
</file>

<file path=ppt/tags/tag2.xml><?xml version="1.0" encoding="utf-8"?>
<p:tagLst xmlns:p="http://schemas.openxmlformats.org/presentationml/2006/main">
  <p:tag name="KSO_WM_UNIT_TABLE_BEAUTIFY" val="smartTable{a75f98af-9b92-48ca-9eb1-64a610b98ccc}"/>
  <p:tag name="TABLE_ENDDRAG_ORIGIN_RECT" val="1700*554"/>
  <p:tag name="TABLE_ENDDRAG_RECT" val="116*268*1700*5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2539</Words>
  <Application>WPS 演示</Application>
  <PresentationFormat>自定义</PresentationFormat>
  <Paragraphs>422</Paragraphs>
  <Slides>17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Arial</vt:lpstr>
      <vt:lpstr>宋体</vt:lpstr>
      <vt:lpstr>Wingdings</vt:lpstr>
      <vt:lpstr>Arial</vt:lpstr>
      <vt:lpstr>微软雅黑</vt:lpstr>
      <vt:lpstr>黑体</vt:lpstr>
      <vt:lpstr>仿宋</vt:lpstr>
      <vt:lpstr>Times New Roman</vt:lpstr>
      <vt:lpstr>等线</vt:lpstr>
      <vt:lpstr>Cambria Math</vt:lpstr>
      <vt:lpstr>Arial Unicode MS</vt:lpstr>
      <vt:lpstr>Calibri</vt:lpstr>
      <vt:lpstr>Office Theme</vt:lpstr>
      <vt:lpstr>基于深度学习方法的门禁系统平台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Sigma_波色子</cp:lastModifiedBy>
  <cp:revision>298</cp:revision>
  <dcterms:created xsi:type="dcterms:W3CDTF">2021-11-28T07:39:00Z</dcterms:created>
  <dcterms:modified xsi:type="dcterms:W3CDTF">2021-12-29T02:59:02Z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A85D2FD2A7574C9686964C061993CD93</vt:lpwstr>
  </property>
  <property fmtid="{D5CDD505-2E9C-101B-9397-08002B2CF9AE}" pid="3" name="KSOProductBuildVer">
    <vt:lpwstr>2052-11.1.0.11194</vt:lpwstr>
  </property>
</Properties>
</file>